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7200900" cy="10440988"/>
  <p:notesSz cx="6797675" cy="9926638"/>
  <p:defaultTextStyle>
    <a:defPPr>
      <a:defRPr lang="ja-JP"/>
    </a:defPPr>
    <a:lvl1pPr marL="0" algn="l" defTabSz="1008035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1pPr>
    <a:lvl2pPr marL="504017" algn="l" defTabSz="1008035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2pPr>
    <a:lvl3pPr marL="1008035" algn="l" defTabSz="1008035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3pPr>
    <a:lvl4pPr marL="1512052" algn="l" defTabSz="1008035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4pPr>
    <a:lvl5pPr marL="2016069" algn="l" defTabSz="1008035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5pPr>
    <a:lvl6pPr marL="2520086" algn="l" defTabSz="1008035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6pPr>
    <a:lvl7pPr marL="3024104" algn="l" defTabSz="1008035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7pPr>
    <a:lvl8pPr marL="3528121" algn="l" defTabSz="1008035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8pPr>
    <a:lvl9pPr marL="4032138" algn="l" defTabSz="1008035" rtl="0" eaLnBrk="1" latinLnBrk="0" hangingPunct="1">
      <a:defRPr kumimoji="1" sz="20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FED2"/>
    <a:srgbClr val="E9FFE5"/>
    <a:srgbClr val="FDD1EB"/>
    <a:srgbClr val="FFE5E5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中間スタイル 2 - アクセント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1506" y="216"/>
      </p:cViewPr>
      <p:guideLst>
        <p:guide orient="horz" pos="3289"/>
        <p:guide pos="22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40068" y="3243476"/>
            <a:ext cx="6120765" cy="223804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80135" y="5916560"/>
            <a:ext cx="5040630" cy="266825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4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20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60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20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4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8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2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2B78-4715-408D-B32E-530930B63AD5}" type="datetimeFigureOut">
              <a:rPr kumimoji="1" lang="ja-JP" altLang="en-US" smtClean="0"/>
              <a:pPr/>
              <a:t>2014/9/11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00AF8-01E9-487C-B8F6-B924F6C3BDE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2B78-4715-408D-B32E-530930B63AD5}" type="datetimeFigureOut">
              <a:rPr kumimoji="1" lang="ja-JP" altLang="en-US" smtClean="0"/>
              <a:pPr/>
              <a:t>2014/9/11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00AF8-01E9-487C-B8F6-B924F6C3BDE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68822" y="6709302"/>
            <a:ext cx="6120765" cy="2073696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68822" y="4425338"/>
            <a:ext cx="6120765" cy="2283965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401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80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205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60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200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410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81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213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2B78-4715-408D-B32E-530930B63AD5}" type="datetimeFigureOut">
              <a:rPr kumimoji="1" lang="ja-JP" altLang="en-US" smtClean="0"/>
              <a:pPr/>
              <a:t>2014/9/11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00AF8-01E9-487C-B8F6-B924F6C3BDE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270034" y="3248308"/>
            <a:ext cx="2370296" cy="9186620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2760346" y="3248308"/>
            <a:ext cx="2370296" cy="9186620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2B78-4715-408D-B32E-530930B63AD5}" type="datetimeFigureOut">
              <a:rPr kumimoji="1" lang="ja-JP" altLang="en-US" smtClean="0"/>
              <a:pPr/>
              <a:t>2014/9/11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00AF8-01E9-487C-B8F6-B924F6C3BDE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60045" y="418123"/>
            <a:ext cx="6480810" cy="1740165"/>
          </a:xfrm>
        </p:spPr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60046" y="2337138"/>
            <a:ext cx="3181648" cy="974008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4017" indent="0">
              <a:buNone/>
              <a:defRPr sz="2200" b="1"/>
            </a:lvl2pPr>
            <a:lvl3pPr marL="1008035" indent="0">
              <a:buNone/>
              <a:defRPr sz="2000" b="1"/>
            </a:lvl3pPr>
            <a:lvl4pPr marL="1512052" indent="0">
              <a:buNone/>
              <a:defRPr sz="1800" b="1"/>
            </a:lvl4pPr>
            <a:lvl5pPr marL="2016069" indent="0">
              <a:buNone/>
              <a:defRPr sz="1800" b="1"/>
            </a:lvl5pPr>
            <a:lvl6pPr marL="2520086" indent="0">
              <a:buNone/>
              <a:defRPr sz="1800" b="1"/>
            </a:lvl6pPr>
            <a:lvl7pPr marL="3024104" indent="0">
              <a:buNone/>
              <a:defRPr sz="1800" b="1"/>
            </a:lvl7pPr>
            <a:lvl8pPr marL="3528121" indent="0">
              <a:buNone/>
              <a:defRPr sz="1800" b="1"/>
            </a:lvl8pPr>
            <a:lvl9pPr marL="4032138" indent="0">
              <a:buNone/>
              <a:defRPr sz="18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60046" y="3311146"/>
            <a:ext cx="3181648" cy="601565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3657958" y="2337138"/>
            <a:ext cx="3182898" cy="974008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4017" indent="0">
              <a:buNone/>
              <a:defRPr sz="2200" b="1"/>
            </a:lvl2pPr>
            <a:lvl3pPr marL="1008035" indent="0">
              <a:buNone/>
              <a:defRPr sz="2000" b="1"/>
            </a:lvl3pPr>
            <a:lvl4pPr marL="1512052" indent="0">
              <a:buNone/>
              <a:defRPr sz="1800" b="1"/>
            </a:lvl4pPr>
            <a:lvl5pPr marL="2016069" indent="0">
              <a:buNone/>
              <a:defRPr sz="1800" b="1"/>
            </a:lvl5pPr>
            <a:lvl6pPr marL="2520086" indent="0">
              <a:buNone/>
              <a:defRPr sz="1800" b="1"/>
            </a:lvl6pPr>
            <a:lvl7pPr marL="3024104" indent="0">
              <a:buNone/>
              <a:defRPr sz="1800" b="1"/>
            </a:lvl7pPr>
            <a:lvl8pPr marL="3528121" indent="0">
              <a:buNone/>
              <a:defRPr sz="1800" b="1"/>
            </a:lvl8pPr>
            <a:lvl9pPr marL="4032138" indent="0">
              <a:buNone/>
              <a:defRPr sz="18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3657958" y="3311146"/>
            <a:ext cx="3182898" cy="601565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2B78-4715-408D-B32E-530930B63AD5}" type="datetimeFigureOut">
              <a:rPr kumimoji="1" lang="ja-JP" altLang="en-US" smtClean="0"/>
              <a:pPr/>
              <a:t>2014/9/11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00AF8-01E9-487C-B8F6-B924F6C3BDE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2B78-4715-408D-B32E-530930B63AD5}" type="datetimeFigureOut">
              <a:rPr kumimoji="1" lang="ja-JP" altLang="en-US" smtClean="0"/>
              <a:pPr/>
              <a:t>2014/9/11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00AF8-01E9-487C-B8F6-B924F6C3BDE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2B78-4715-408D-B32E-530930B63AD5}" type="datetimeFigureOut">
              <a:rPr kumimoji="1" lang="ja-JP" altLang="en-US" smtClean="0"/>
              <a:pPr/>
              <a:t>2014/9/11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00AF8-01E9-487C-B8F6-B924F6C3BDE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60045" y="415707"/>
            <a:ext cx="2369047" cy="1769167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815352" y="415707"/>
            <a:ext cx="4025504" cy="8911094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60045" y="2184874"/>
            <a:ext cx="2369047" cy="7141927"/>
          </a:xfrm>
        </p:spPr>
        <p:txBody>
          <a:bodyPr/>
          <a:lstStyle>
            <a:lvl1pPr marL="0" indent="0">
              <a:buNone/>
              <a:defRPr sz="1500"/>
            </a:lvl1pPr>
            <a:lvl2pPr marL="504017" indent="0">
              <a:buNone/>
              <a:defRPr sz="1300"/>
            </a:lvl2pPr>
            <a:lvl3pPr marL="1008035" indent="0">
              <a:buNone/>
              <a:defRPr sz="1100"/>
            </a:lvl3pPr>
            <a:lvl4pPr marL="1512052" indent="0">
              <a:buNone/>
              <a:defRPr sz="1000"/>
            </a:lvl4pPr>
            <a:lvl5pPr marL="2016069" indent="0">
              <a:buNone/>
              <a:defRPr sz="1000"/>
            </a:lvl5pPr>
            <a:lvl6pPr marL="2520086" indent="0">
              <a:buNone/>
              <a:defRPr sz="1000"/>
            </a:lvl6pPr>
            <a:lvl7pPr marL="3024104" indent="0">
              <a:buNone/>
              <a:defRPr sz="1000"/>
            </a:lvl7pPr>
            <a:lvl8pPr marL="3528121" indent="0">
              <a:buNone/>
              <a:defRPr sz="1000"/>
            </a:lvl8pPr>
            <a:lvl9pPr marL="4032138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2B78-4715-408D-B32E-530930B63AD5}" type="datetimeFigureOut">
              <a:rPr kumimoji="1" lang="ja-JP" altLang="en-US" smtClean="0"/>
              <a:pPr/>
              <a:t>2014/9/11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00AF8-01E9-487C-B8F6-B924F6C3BDE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11427" y="7308692"/>
            <a:ext cx="4320540" cy="862833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411427" y="932921"/>
            <a:ext cx="4320540" cy="6264593"/>
          </a:xfrm>
        </p:spPr>
        <p:txBody>
          <a:bodyPr/>
          <a:lstStyle>
            <a:lvl1pPr marL="0" indent="0">
              <a:buNone/>
              <a:defRPr sz="3500"/>
            </a:lvl1pPr>
            <a:lvl2pPr marL="504017" indent="0">
              <a:buNone/>
              <a:defRPr sz="3100"/>
            </a:lvl2pPr>
            <a:lvl3pPr marL="1008035" indent="0">
              <a:buNone/>
              <a:defRPr sz="2600"/>
            </a:lvl3pPr>
            <a:lvl4pPr marL="1512052" indent="0">
              <a:buNone/>
              <a:defRPr sz="2200"/>
            </a:lvl4pPr>
            <a:lvl5pPr marL="2016069" indent="0">
              <a:buNone/>
              <a:defRPr sz="2200"/>
            </a:lvl5pPr>
            <a:lvl6pPr marL="2520086" indent="0">
              <a:buNone/>
              <a:defRPr sz="2200"/>
            </a:lvl6pPr>
            <a:lvl7pPr marL="3024104" indent="0">
              <a:buNone/>
              <a:defRPr sz="2200"/>
            </a:lvl7pPr>
            <a:lvl8pPr marL="3528121" indent="0">
              <a:buNone/>
              <a:defRPr sz="2200"/>
            </a:lvl8pPr>
            <a:lvl9pPr marL="4032138" indent="0">
              <a:buNone/>
              <a:defRPr sz="22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411427" y="8171525"/>
            <a:ext cx="4320540" cy="1225365"/>
          </a:xfrm>
        </p:spPr>
        <p:txBody>
          <a:bodyPr/>
          <a:lstStyle>
            <a:lvl1pPr marL="0" indent="0">
              <a:buNone/>
              <a:defRPr sz="1500"/>
            </a:lvl1pPr>
            <a:lvl2pPr marL="504017" indent="0">
              <a:buNone/>
              <a:defRPr sz="1300"/>
            </a:lvl2pPr>
            <a:lvl3pPr marL="1008035" indent="0">
              <a:buNone/>
              <a:defRPr sz="1100"/>
            </a:lvl3pPr>
            <a:lvl4pPr marL="1512052" indent="0">
              <a:buNone/>
              <a:defRPr sz="1000"/>
            </a:lvl4pPr>
            <a:lvl5pPr marL="2016069" indent="0">
              <a:buNone/>
              <a:defRPr sz="1000"/>
            </a:lvl5pPr>
            <a:lvl6pPr marL="2520086" indent="0">
              <a:buNone/>
              <a:defRPr sz="1000"/>
            </a:lvl6pPr>
            <a:lvl7pPr marL="3024104" indent="0">
              <a:buNone/>
              <a:defRPr sz="1000"/>
            </a:lvl7pPr>
            <a:lvl8pPr marL="3528121" indent="0">
              <a:buNone/>
              <a:defRPr sz="1000"/>
            </a:lvl8pPr>
            <a:lvl9pPr marL="4032138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2B78-4715-408D-B32E-530930B63AD5}" type="datetimeFigureOut">
              <a:rPr kumimoji="1" lang="ja-JP" altLang="en-US" smtClean="0"/>
              <a:pPr/>
              <a:t>2014/9/11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00AF8-01E9-487C-B8F6-B924F6C3BDE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2B78-4715-408D-B32E-530930B63AD5}" type="datetimeFigureOut">
              <a:rPr kumimoji="1" lang="ja-JP" altLang="en-US" smtClean="0"/>
              <a:pPr/>
              <a:t>2014/9/11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00AF8-01E9-487C-B8F6-B924F6C3BDE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3915489" y="558304"/>
            <a:ext cx="1215152" cy="11876624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270034" y="558304"/>
            <a:ext cx="3525441" cy="11876624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B2B78-4715-408D-B32E-530930B63AD5}" type="datetimeFigureOut">
              <a:rPr kumimoji="1" lang="ja-JP" altLang="en-US" smtClean="0"/>
              <a:pPr/>
              <a:t>2014/9/11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00AF8-01E9-487C-B8F6-B924F6C3BDE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360045" y="418123"/>
            <a:ext cx="6480810" cy="1740165"/>
          </a:xfrm>
          <a:prstGeom prst="rect">
            <a:avLst/>
          </a:prstGeom>
        </p:spPr>
        <p:txBody>
          <a:bodyPr vert="horz" lIns="100803" tIns="50402" rIns="100803" bIns="50402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60045" y="2436232"/>
            <a:ext cx="6480810" cy="6890569"/>
          </a:xfrm>
          <a:prstGeom prst="rect">
            <a:avLst/>
          </a:prstGeom>
        </p:spPr>
        <p:txBody>
          <a:bodyPr vert="horz" lIns="100803" tIns="50402" rIns="100803" bIns="50402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360045" y="9677250"/>
            <a:ext cx="1680210" cy="555886"/>
          </a:xfrm>
          <a:prstGeom prst="rect">
            <a:avLst/>
          </a:prstGeom>
        </p:spPr>
        <p:txBody>
          <a:bodyPr vert="horz" lIns="100803" tIns="50402" rIns="100803" bIns="50402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B2B78-4715-408D-B32E-530930B63AD5}" type="datetimeFigureOut">
              <a:rPr kumimoji="1" lang="ja-JP" altLang="en-US" smtClean="0"/>
              <a:pPr/>
              <a:t>2014/9/11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2460308" y="9677250"/>
            <a:ext cx="2280285" cy="555886"/>
          </a:xfrm>
          <a:prstGeom prst="rect">
            <a:avLst/>
          </a:prstGeom>
        </p:spPr>
        <p:txBody>
          <a:bodyPr vert="horz" lIns="100803" tIns="50402" rIns="100803" bIns="50402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5160645" y="9677250"/>
            <a:ext cx="1680210" cy="555886"/>
          </a:xfrm>
          <a:prstGeom prst="rect">
            <a:avLst/>
          </a:prstGeom>
        </p:spPr>
        <p:txBody>
          <a:bodyPr vert="horz" lIns="100803" tIns="50402" rIns="100803" bIns="50402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500AF8-01E9-487C-B8F6-B924F6C3BDE0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08035" rtl="0" eaLnBrk="1" latinLnBrk="0" hangingPunct="1">
        <a:spcBef>
          <a:spcPct val="0"/>
        </a:spcBef>
        <a:buNone/>
        <a:defRPr kumimoji="1"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8013" indent="-378013" algn="l" defTabSz="1008035" rtl="0" eaLnBrk="1" latinLnBrk="0" hangingPunct="1">
        <a:spcBef>
          <a:spcPct val="20000"/>
        </a:spcBef>
        <a:buFont typeface="Arial" pitchFamily="34" charset="0"/>
        <a:buChar char="•"/>
        <a:defRPr kumimoji="1"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9028" indent="-315011" algn="l" defTabSz="1008035" rtl="0" eaLnBrk="1" latinLnBrk="0" hangingPunct="1">
        <a:spcBef>
          <a:spcPct val="20000"/>
        </a:spcBef>
        <a:buFont typeface="Arial" pitchFamily="34" charset="0"/>
        <a:buChar char="–"/>
        <a:defRPr kumimoji="1"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60043" indent="-252009" algn="l" defTabSz="1008035" rtl="0" eaLnBrk="1" latinLnBrk="0" hangingPunct="1">
        <a:spcBef>
          <a:spcPct val="20000"/>
        </a:spcBef>
        <a:buFont typeface="Arial" pitchFamily="34" charset="0"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4060" indent="-252009" algn="l" defTabSz="1008035" rtl="0" eaLnBrk="1" latinLnBrk="0" hangingPunct="1">
        <a:spcBef>
          <a:spcPct val="20000"/>
        </a:spcBef>
        <a:buFont typeface="Arial" pitchFamily="34" charset="0"/>
        <a:buChar char="–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8078" indent="-252009" algn="l" defTabSz="1008035" rtl="0" eaLnBrk="1" latinLnBrk="0" hangingPunct="1">
        <a:spcBef>
          <a:spcPct val="20000"/>
        </a:spcBef>
        <a:buFont typeface="Arial" pitchFamily="34" charset="0"/>
        <a:buChar char="»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2095" indent="-252009" algn="l" defTabSz="1008035" rtl="0" eaLnBrk="1" latinLnBrk="0" hangingPunct="1">
        <a:spcBef>
          <a:spcPct val="20000"/>
        </a:spcBef>
        <a:buFont typeface="Arial" pitchFamily="34" charset="0"/>
        <a:buChar char="•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6112" indent="-252009" algn="l" defTabSz="1008035" rtl="0" eaLnBrk="1" latinLnBrk="0" hangingPunct="1">
        <a:spcBef>
          <a:spcPct val="20000"/>
        </a:spcBef>
        <a:buFont typeface="Arial" pitchFamily="34" charset="0"/>
        <a:buChar char="•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130" indent="-252009" algn="l" defTabSz="1008035" rtl="0" eaLnBrk="1" latinLnBrk="0" hangingPunct="1">
        <a:spcBef>
          <a:spcPct val="20000"/>
        </a:spcBef>
        <a:buFont typeface="Arial" pitchFamily="34" charset="0"/>
        <a:buChar char="•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4147" indent="-252009" algn="l" defTabSz="1008035" rtl="0" eaLnBrk="1" latinLnBrk="0" hangingPunct="1">
        <a:spcBef>
          <a:spcPct val="20000"/>
        </a:spcBef>
        <a:buFont typeface="Arial" pitchFamily="34" charset="0"/>
        <a:buChar char="•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100803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4017" algn="l" defTabSz="100803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8035" algn="l" defTabSz="100803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2052" algn="l" defTabSz="100803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6069" algn="l" defTabSz="100803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0086" algn="l" defTabSz="100803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4104" algn="l" defTabSz="100803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8121" algn="l" defTabSz="100803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2138" algn="l" defTabSz="100803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正方形/長方形 53"/>
          <p:cNvSpPr/>
          <p:nvPr/>
        </p:nvSpPr>
        <p:spPr>
          <a:xfrm flipV="1">
            <a:off x="1224186" y="8388846"/>
            <a:ext cx="1224136" cy="36004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0" y="0"/>
            <a:ext cx="1008162" cy="104409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r>
              <a:rPr lang="ja-JP" altLang="en-US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鳥取県自動車部品機能構造研究会</a:t>
            </a:r>
            <a:r>
              <a:rPr lang="ja-JP" alt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セミナー</a:t>
            </a:r>
            <a:endParaRPr lang="en-US" altLang="ja-JP" sz="4400" b="1" dirty="0" smtClean="0">
              <a:ln w="12700">
                <a:solidFill>
                  <a:schemeClr val="bg1">
                    <a:lumMod val="9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1296144" y="2745507"/>
            <a:ext cx="564548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　　　　　　　　　　　平成</a:t>
            </a:r>
            <a:r>
              <a:rPr lang="en-US" altLang="ja-JP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2</a:t>
            </a:r>
            <a:r>
              <a:rPr lang="ja-JP" altLang="en-US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６年</a:t>
            </a:r>
            <a:endParaRPr lang="en-US" altLang="ja-JP" dirty="0" smtClean="0">
              <a:ln w="12700">
                <a:solidFill>
                  <a:schemeClr val="tx1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latin typeface="HGPｺﾞｼｯｸM" pitchFamily="50" charset="-128"/>
              <a:ea typeface="HGPｺﾞｼｯｸM" pitchFamily="50" charset="-128"/>
            </a:endParaRPr>
          </a:p>
          <a:p>
            <a:r>
              <a:rPr kumimoji="1" lang="ja-JP" altLang="en-US" sz="5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HGPｺﾞｼｯｸM" pitchFamily="50" charset="-128"/>
                <a:ea typeface="HGPｺﾞｼｯｸM" pitchFamily="50" charset="-128"/>
              </a:rPr>
              <a:t>１０</a:t>
            </a:r>
            <a:r>
              <a:rPr kumimoji="1" lang="en-US" altLang="ja-JP" sz="5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HGPｺﾞｼｯｸM" pitchFamily="50" charset="-128"/>
                <a:ea typeface="HGPｺﾞｼｯｸM" pitchFamily="50" charset="-128"/>
              </a:rPr>
              <a:t>/</a:t>
            </a:r>
            <a:r>
              <a:rPr kumimoji="1" lang="ja-JP" altLang="en-US" sz="5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HGPｺﾞｼｯｸM" pitchFamily="50" charset="-128"/>
                <a:ea typeface="HGPｺﾞｼｯｸM" pitchFamily="50" charset="-128"/>
              </a:rPr>
              <a:t>１０</a:t>
            </a:r>
            <a:r>
              <a:rPr kumimoji="1" lang="ja-JP" altLang="en-US" b="1" dirty="0" smtClean="0">
                <a:ln w="12700">
                  <a:solidFill>
                    <a:schemeClr val="tx1"/>
                  </a:solidFill>
                  <a:prstDash val="solid"/>
                </a:ln>
                <a:latin typeface="HGPｺﾞｼｯｸM" pitchFamily="50" charset="-128"/>
                <a:ea typeface="HGPｺﾞｼｯｸM" pitchFamily="50" charset="-128"/>
              </a:rPr>
              <a:t>（金）　 </a:t>
            </a:r>
            <a:r>
              <a:rPr kumimoji="1" lang="ja-JP" altLang="en-US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時間：</a:t>
            </a:r>
            <a:r>
              <a:rPr kumimoji="1" lang="en-US" altLang="ja-JP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13</a:t>
            </a:r>
            <a:r>
              <a:rPr kumimoji="1" lang="ja-JP" altLang="en-US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：</a:t>
            </a:r>
            <a:r>
              <a:rPr kumimoji="1" lang="en-US" altLang="ja-JP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00</a:t>
            </a:r>
            <a:r>
              <a:rPr kumimoji="1" lang="ja-JP" altLang="en-US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～</a:t>
            </a:r>
            <a:r>
              <a:rPr kumimoji="1" lang="en-US" altLang="ja-JP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1</a:t>
            </a:r>
            <a:r>
              <a:rPr kumimoji="1" lang="ja-JP" altLang="en-US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６：３</a:t>
            </a:r>
            <a:r>
              <a:rPr kumimoji="1" lang="en-US" altLang="ja-JP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0</a:t>
            </a:r>
          </a:p>
          <a:p>
            <a:r>
              <a:rPr lang="ja-JP" altLang="en-US" sz="1800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　</a:t>
            </a:r>
            <a:r>
              <a:rPr lang="ja-JP" altLang="en-US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　　　　  　　　　　　　　　         </a:t>
            </a:r>
            <a:r>
              <a:rPr lang="en-US" altLang="ja-JP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(</a:t>
            </a:r>
            <a:r>
              <a:rPr lang="ja-JP" altLang="en-US" sz="180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受付：</a:t>
            </a:r>
            <a:r>
              <a:rPr lang="en-US" altLang="ja-JP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12</a:t>
            </a:r>
            <a:r>
              <a:rPr lang="ja-JP" altLang="en-US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：</a:t>
            </a:r>
            <a:r>
              <a:rPr lang="en-US" altLang="ja-JP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30</a:t>
            </a:r>
            <a:r>
              <a:rPr lang="ja-JP" altLang="en-US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～</a:t>
            </a:r>
            <a:r>
              <a:rPr lang="en-US" altLang="ja-JP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)</a:t>
            </a:r>
            <a:r>
              <a:rPr lang="ja-JP" altLang="en-US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　　</a:t>
            </a:r>
            <a:endParaRPr kumimoji="1" lang="en-US" altLang="ja-JP" dirty="0" smtClean="0">
              <a:ln w="12700">
                <a:solidFill>
                  <a:schemeClr val="tx1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latin typeface="HGPｺﾞｼｯｸM" pitchFamily="50" charset="-128"/>
              <a:ea typeface="HGPｺﾞｼｯｸM" pitchFamily="50" charset="-128"/>
            </a:endParaRPr>
          </a:p>
          <a:p>
            <a:r>
              <a:rPr lang="ja-JP" altLang="en-US" dirty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　</a:t>
            </a:r>
            <a:r>
              <a:rPr lang="ja-JP" altLang="en-US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HGPｺﾞｼｯｸM" pitchFamily="50" charset="-128"/>
                <a:ea typeface="HGPｺﾞｼｯｸM" pitchFamily="50" charset="-128"/>
              </a:rPr>
              <a:t>　　　　　　　　　　　　　 </a:t>
            </a:r>
            <a:endParaRPr kumimoji="1" lang="ja-JP" altLang="en-US" dirty="0">
              <a:ln w="12700">
                <a:solidFill>
                  <a:schemeClr val="tx1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latin typeface="HGPｺﾞｼｯｸM" pitchFamily="50" charset="-128"/>
              <a:ea typeface="HGPｺﾞｼｯｸM" pitchFamily="50" charset="-128"/>
            </a:endParaRPr>
          </a:p>
        </p:txBody>
      </p:sp>
      <p:sp>
        <p:nvSpPr>
          <p:cNvPr id="20" name="正方形/長方形 19"/>
          <p:cNvSpPr/>
          <p:nvPr/>
        </p:nvSpPr>
        <p:spPr>
          <a:xfrm>
            <a:off x="1224136" y="2628206"/>
            <a:ext cx="720080" cy="432048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1224186" y="9559576"/>
            <a:ext cx="5818398" cy="738664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kumimoji="1" lang="ja-JP" altLang="en-US" sz="1400" dirty="0" smtClean="0">
                <a:latin typeface="HG丸ｺﾞｼｯｸM-PRO" pitchFamily="50" charset="-128"/>
                <a:ea typeface="HG丸ｺﾞｼｯｸM-PRO" pitchFamily="50" charset="-128"/>
              </a:rPr>
              <a:t>問い合わせ先　</a:t>
            </a:r>
            <a:endParaRPr kumimoji="1" lang="en-US" altLang="ja-JP" sz="1400" dirty="0" smtClean="0">
              <a:latin typeface="HG丸ｺﾞｼｯｸM-PRO" pitchFamily="50" charset="-128"/>
              <a:ea typeface="HG丸ｺﾞｼｯｸM-PRO" pitchFamily="50" charset="-128"/>
            </a:endParaRPr>
          </a:p>
          <a:p>
            <a:r>
              <a:rPr kumimoji="1" lang="ja-JP" altLang="en-US" sz="1400" dirty="0" smtClean="0">
                <a:latin typeface="HG丸ｺﾞｼｯｸM-PRO" pitchFamily="50" charset="-128"/>
                <a:ea typeface="HG丸ｺﾞｼｯｸM-PRO" pitchFamily="50" charset="-128"/>
              </a:rPr>
              <a:t>公益財団法人　鳥取県産業振興機構　西部支部　　担当：生田・大江</a:t>
            </a:r>
            <a:endParaRPr kumimoji="1" lang="en-US" altLang="ja-JP" sz="1400" dirty="0" smtClean="0">
              <a:latin typeface="HG丸ｺﾞｼｯｸM-PRO" pitchFamily="50" charset="-128"/>
              <a:ea typeface="HG丸ｺﾞｼｯｸM-PRO" pitchFamily="50" charset="-128"/>
            </a:endParaRPr>
          </a:p>
          <a:p>
            <a:r>
              <a:rPr lang="ja-JP" altLang="en-US" sz="1400" dirty="0" smtClean="0">
                <a:latin typeface="HG丸ｺﾞｼｯｸM-PRO" pitchFamily="50" charset="-128"/>
                <a:ea typeface="HG丸ｺﾞｼｯｸM-PRO" pitchFamily="50" charset="-128"/>
              </a:rPr>
              <a:t>電話番号：</a:t>
            </a:r>
            <a:r>
              <a:rPr lang="en-US" altLang="ja-JP" sz="1400" dirty="0" smtClean="0">
                <a:latin typeface="HG丸ｺﾞｼｯｸM-PRO" pitchFamily="50" charset="-128"/>
                <a:ea typeface="HG丸ｺﾞｼｯｸM-PRO" pitchFamily="50" charset="-128"/>
              </a:rPr>
              <a:t>085</a:t>
            </a:r>
            <a:r>
              <a:rPr lang="ja-JP" altLang="en-US" sz="1400" dirty="0" smtClean="0">
                <a:latin typeface="HG丸ｺﾞｼｯｸM-PRO" pitchFamily="50" charset="-128"/>
                <a:ea typeface="HG丸ｺﾞｼｯｸM-PRO" pitchFamily="50" charset="-128"/>
              </a:rPr>
              <a:t>９</a:t>
            </a:r>
            <a:r>
              <a:rPr lang="en-US" altLang="ja-JP" sz="1400" dirty="0" smtClean="0">
                <a:latin typeface="HG丸ｺﾞｼｯｸM-PRO" pitchFamily="50" charset="-128"/>
                <a:ea typeface="HG丸ｺﾞｼｯｸM-PRO" pitchFamily="50" charset="-128"/>
              </a:rPr>
              <a:t>-2</a:t>
            </a:r>
            <a:r>
              <a:rPr lang="ja-JP" altLang="en-US" sz="1400" dirty="0" smtClean="0">
                <a:latin typeface="HG丸ｺﾞｼｯｸM-PRO" pitchFamily="50" charset="-128"/>
                <a:ea typeface="HG丸ｺﾞｼｯｸM-PRO" pitchFamily="50" charset="-128"/>
              </a:rPr>
              <a:t>７</a:t>
            </a:r>
            <a:r>
              <a:rPr lang="en-US" altLang="ja-JP" sz="1400" dirty="0" smtClean="0">
                <a:latin typeface="HG丸ｺﾞｼｯｸM-PRO" pitchFamily="50" charset="-128"/>
                <a:ea typeface="HG丸ｺﾞｼｯｸM-PRO" pitchFamily="50" charset="-128"/>
              </a:rPr>
              <a:t>-</a:t>
            </a:r>
            <a:r>
              <a:rPr lang="ja-JP" altLang="en-US" sz="1400" dirty="0" smtClean="0">
                <a:latin typeface="HG丸ｺﾞｼｯｸM-PRO" pitchFamily="50" charset="-128"/>
                <a:ea typeface="HG丸ｺﾞｼｯｸM-PRO" pitchFamily="50" charset="-128"/>
              </a:rPr>
              <a:t>１９４</a:t>
            </a:r>
            <a:r>
              <a:rPr lang="en-US" altLang="ja-JP" sz="1400" dirty="0" smtClean="0">
                <a:latin typeface="HG丸ｺﾞｼｯｸM-PRO" pitchFamily="50" charset="-128"/>
                <a:ea typeface="HG丸ｺﾞｼｯｸM-PRO" pitchFamily="50" charset="-128"/>
              </a:rPr>
              <a:t>2</a:t>
            </a:r>
            <a:r>
              <a:rPr lang="ja-JP" altLang="en-US" sz="1400" dirty="0" smtClean="0">
                <a:latin typeface="HG丸ｺﾞｼｯｸM-PRO" pitchFamily="50" charset="-128"/>
                <a:ea typeface="HG丸ｺﾞｼｯｸM-PRO" pitchFamily="50" charset="-128"/>
              </a:rPr>
              <a:t>　　　　ﾌｧｸｼﾐﾘ：</a:t>
            </a:r>
            <a:r>
              <a:rPr lang="en-US" altLang="ja-JP" sz="1400" dirty="0" smtClean="0">
                <a:latin typeface="HG丸ｺﾞｼｯｸM-PRO" pitchFamily="50" charset="-128"/>
                <a:ea typeface="HG丸ｺﾞｼｯｸM-PRO" pitchFamily="50" charset="-128"/>
              </a:rPr>
              <a:t>085</a:t>
            </a:r>
            <a:r>
              <a:rPr lang="ja-JP" altLang="en-US" sz="1400" dirty="0" smtClean="0">
                <a:latin typeface="HG丸ｺﾞｼｯｸM-PRO" pitchFamily="50" charset="-128"/>
                <a:ea typeface="HG丸ｺﾞｼｯｸM-PRO" pitchFamily="50" charset="-128"/>
              </a:rPr>
              <a:t>９</a:t>
            </a:r>
            <a:r>
              <a:rPr lang="en-US" altLang="ja-JP" sz="1400" dirty="0" smtClean="0">
                <a:latin typeface="HG丸ｺﾞｼｯｸM-PRO" pitchFamily="50" charset="-128"/>
                <a:ea typeface="HG丸ｺﾞｼｯｸM-PRO" pitchFamily="50" charset="-128"/>
              </a:rPr>
              <a:t>-27-1943</a:t>
            </a:r>
            <a:endParaRPr kumimoji="1" lang="ja-JP" altLang="en-US" sz="1400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3917292" y="119720"/>
            <a:ext cx="30243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100" dirty="0" smtClean="0">
                <a:solidFill>
                  <a:schemeClr val="bg1">
                    <a:lumMod val="65000"/>
                  </a:schemeClr>
                </a:solidFill>
              </a:rPr>
              <a:t>【</a:t>
            </a:r>
            <a:r>
              <a:rPr lang="ja-JP" altLang="en-US" sz="1100" dirty="0">
                <a:solidFill>
                  <a:schemeClr val="bg1">
                    <a:lumMod val="65000"/>
                  </a:schemeClr>
                </a:solidFill>
              </a:rPr>
              <a:t>鳥取県自動車部品機能構造研究会セミナー</a:t>
            </a:r>
            <a:r>
              <a:rPr kumimoji="1" lang="en-US" altLang="ja-JP" sz="1100" dirty="0" smtClean="0">
                <a:solidFill>
                  <a:schemeClr val="bg1">
                    <a:lumMod val="65000"/>
                  </a:schemeClr>
                </a:solidFill>
              </a:rPr>
              <a:t>】</a:t>
            </a:r>
            <a:endParaRPr kumimoji="1" lang="ja-JP" alt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6" name="正方形/長方形 25"/>
          <p:cNvSpPr/>
          <p:nvPr/>
        </p:nvSpPr>
        <p:spPr>
          <a:xfrm flipV="1">
            <a:off x="1224136" y="4140374"/>
            <a:ext cx="720080" cy="36004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1224136" y="5148486"/>
            <a:ext cx="936104" cy="36004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9" name="正方形/長方形 28"/>
          <p:cNvSpPr/>
          <p:nvPr/>
        </p:nvSpPr>
        <p:spPr>
          <a:xfrm>
            <a:off x="1224136" y="6228606"/>
            <a:ext cx="720080" cy="36004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1224136" y="2628206"/>
            <a:ext cx="122413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ja-JP" altLang="en-US" dirty="0" smtClean="0">
                <a:solidFill>
                  <a:srgbClr val="00B050"/>
                </a:solidFill>
                <a:latin typeface="HGPｺﾞｼｯｸM" pitchFamily="50" charset="-128"/>
                <a:ea typeface="HGPｺﾞｼｯｸM" pitchFamily="50" charset="-128"/>
              </a:rPr>
              <a:t>日時</a:t>
            </a:r>
            <a:endParaRPr kumimoji="1" lang="ja-JP" altLang="en-US" dirty="0">
              <a:solidFill>
                <a:srgbClr val="00B050"/>
              </a:solidFill>
              <a:latin typeface="HGPｺﾞｼｯｸM" pitchFamily="50" charset="-128"/>
              <a:ea typeface="HGPｺﾞｼｯｸM" pitchFamily="50" charset="-128"/>
            </a:endParaRPr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1224136" y="4140374"/>
            <a:ext cx="1224136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ja-JP" altLang="en-US" sz="1800" dirty="0" smtClean="0">
                <a:solidFill>
                  <a:srgbClr val="00B050"/>
                </a:solidFill>
                <a:latin typeface="HGPｺﾞｼｯｸM" pitchFamily="50" charset="-128"/>
                <a:ea typeface="HGPｺﾞｼｯｸM" pitchFamily="50" charset="-128"/>
              </a:rPr>
              <a:t>会場</a:t>
            </a:r>
            <a:endParaRPr kumimoji="1" lang="ja-JP" altLang="en-US" sz="1800" dirty="0">
              <a:solidFill>
                <a:srgbClr val="00B050"/>
              </a:solidFill>
              <a:latin typeface="HGPｺﾞｼｯｸM" pitchFamily="50" charset="-128"/>
              <a:ea typeface="HGPｺﾞｼｯｸM" pitchFamily="50" charset="-128"/>
            </a:endParaRPr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1368202" y="4535448"/>
            <a:ext cx="51845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600" dirty="0" smtClean="0">
                <a:latin typeface="HG丸ｺﾞｼｯｸM-PRO" pitchFamily="50" charset="-128"/>
                <a:ea typeface="HG丸ｺﾞｼｯｸM-PRO" pitchFamily="50" charset="-128"/>
              </a:rPr>
              <a:t>　　　　倉吉</a:t>
            </a:r>
            <a:r>
              <a:rPr lang="ja-JP" altLang="en-US" sz="1600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交流</a:t>
            </a:r>
            <a:r>
              <a:rPr lang="ja-JP" altLang="en-US" sz="1600" dirty="0" smtClean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プラザ　視聴覚ホール</a:t>
            </a:r>
            <a:endParaRPr lang="en-US" altLang="ja-JP" sz="1600" dirty="0" smtClean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  <a:p>
            <a:r>
              <a:rPr lang="ja-JP" altLang="en-US" sz="1400" dirty="0" smtClean="0">
                <a:latin typeface="HG丸ｺﾞｼｯｸM-PRO" pitchFamily="50" charset="-128"/>
                <a:ea typeface="HG丸ｺﾞｼｯｸM-PRO" pitchFamily="50" charset="-128"/>
              </a:rPr>
              <a:t>　　住所：倉吉市駄経寺町</a:t>
            </a:r>
            <a:r>
              <a:rPr lang="en-US" altLang="ja-JP" sz="1400" dirty="0" smtClean="0">
                <a:latin typeface="HG丸ｺﾞｼｯｸM-PRO" pitchFamily="50" charset="-128"/>
                <a:ea typeface="HG丸ｺﾞｼｯｸM-PRO" pitchFamily="50" charset="-128"/>
              </a:rPr>
              <a:t>187-1</a:t>
            </a:r>
            <a:r>
              <a:rPr lang="ja-JP" altLang="en-US" sz="1400" dirty="0" smtClean="0">
                <a:latin typeface="HG丸ｺﾞｼｯｸM-PRO" pitchFamily="50" charset="-128"/>
                <a:ea typeface="HG丸ｺﾞｼｯｸM-PRO" pitchFamily="50" charset="-128"/>
              </a:rPr>
              <a:t>（倉吉パークスクエア内）</a:t>
            </a:r>
            <a:endParaRPr kumimoji="1" lang="ja-JP" altLang="en-US" sz="1400" dirty="0"/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1224136" y="5148486"/>
            <a:ext cx="2016224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ja-JP" altLang="en-US" sz="1800" dirty="0" smtClean="0">
                <a:solidFill>
                  <a:srgbClr val="00B050"/>
                </a:solidFill>
                <a:latin typeface="HGPｺﾞｼｯｸM" pitchFamily="50" charset="-128"/>
                <a:ea typeface="HGPｺﾞｼｯｸM" pitchFamily="50" charset="-128"/>
              </a:rPr>
              <a:t>対象者</a:t>
            </a:r>
            <a:endParaRPr kumimoji="1" lang="ja-JP" altLang="en-US" sz="1800" dirty="0">
              <a:solidFill>
                <a:srgbClr val="00B050"/>
              </a:solidFill>
              <a:latin typeface="HGPｺﾞｼｯｸM" pitchFamily="50" charset="-128"/>
              <a:ea typeface="HGPｺﾞｼｯｸM" pitchFamily="50" charset="-128"/>
            </a:endParaRPr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1296194" y="5530965"/>
            <a:ext cx="5400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600" dirty="0" smtClean="0">
                <a:latin typeface="HG丸ｺﾞｼｯｸM-PRO" pitchFamily="50" charset="-128"/>
                <a:ea typeface="HG丸ｺﾞｼｯｸM-PRO" pitchFamily="50" charset="-128"/>
              </a:rPr>
              <a:t>制限なし</a:t>
            </a:r>
            <a:endParaRPr lang="en-US" altLang="ja-JP" sz="1600" dirty="0" smtClean="0">
              <a:latin typeface="HG丸ｺﾞｼｯｸM-PRO" pitchFamily="50" charset="-128"/>
              <a:ea typeface="HG丸ｺﾞｼｯｸM-PRO" pitchFamily="50" charset="-128"/>
            </a:endParaRPr>
          </a:p>
          <a:p>
            <a:r>
              <a:rPr kumimoji="1" lang="ja-JP" altLang="en-US" sz="1600" dirty="0">
                <a:latin typeface="HG丸ｺﾞｼｯｸM-PRO" pitchFamily="50" charset="-128"/>
                <a:ea typeface="HG丸ｺﾞｼｯｸM-PRO" pitchFamily="50" charset="-128"/>
              </a:rPr>
              <a:t>　</a:t>
            </a:r>
            <a:r>
              <a:rPr kumimoji="1" lang="ja-JP" altLang="en-US" sz="1600" dirty="0" smtClean="0">
                <a:latin typeface="HG丸ｺﾞｼｯｸM-PRO" pitchFamily="50" charset="-128"/>
                <a:ea typeface="HG丸ｺﾞｼｯｸM-PRO" pitchFamily="50" charset="-128"/>
              </a:rPr>
              <a:t>（自動車部品に関わる企業様にお勧めします）　</a:t>
            </a:r>
            <a:endParaRPr kumimoji="1" lang="ja-JP" altLang="en-US" sz="1800" dirty="0"/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1224136" y="6228606"/>
            <a:ext cx="2016224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ja-JP" altLang="en-US" sz="1800" dirty="0" smtClean="0">
                <a:solidFill>
                  <a:srgbClr val="00B050"/>
                </a:solidFill>
                <a:latin typeface="HGPｺﾞｼｯｸM" pitchFamily="50" charset="-128"/>
                <a:ea typeface="HGPｺﾞｼｯｸM" pitchFamily="50" charset="-128"/>
              </a:rPr>
              <a:t>定員</a:t>
            </a:r>
            <a:endParaRPr kumimoji="1" lang="ja-JP" altLang="en-US" sz="1800" dirty="0">
              <a:solidFill>
                <a:srgbClr val="00B050"/>
              </a:solidFill>
              <a:latin typeface="HGPｺﾞｼｯｸM" pitchFamily="50" charset="-128"/>
              <a:ea typeface="HGPｺﾞｼｯｸM" pitchFamily="50" charset="-128"/>
            </a:endParaRPr>
          </a:p>
        </p:txBody>
      </p:sp>
      <p:sp>
        <p:nvSpPr>
          <p:cNvPr id="36" name="テキスト ボックス 35"/>
          <p:cNvSpPr txBox="1"/>
          <p:nvPr/>
        </p:nvSpPr>
        <p:spPr>
          <a:xfrm>
            <a:off x="1296194" y="6689938"/>
            <a:ext cx="5328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800" dirty="0" smtClean="0">
                <a:latin typeface="HGPｺﾞｼｯｸM" pitchFamily="50" charset="-128"/>
                <a:ea typeface="HGPｺﾞｼｯｸM" pitchFamily="50" charset="-128"/>
              </a:rPr>
              <a:t>７５名（</a:t>
            </a:r>
            <a:r>
              <a:rPr kumimoji="1" lang="en-US" altLang="ja-JP" sz="1800" dirty="0" smtClean="0">
                <a:latin typeface="HGPｺﾞｼｯｸM" pitchFamily="50" charset="-128"/>
                <a:ea typeface="HGPｺﾞｼｯｸM" pitchFamily="50" charset="-128"/>
              </a:rPr>
              <a:t>1</a:t>
            </a:r>
            <a:r>
              <a:rPr lang="ja-JP" altLang="en-US" sz="1800" dirty="0" smtClean="0">
                <a:latin typeface="HGPｺﾞｼｯｸM" pitchFamily="50" charset="-128"/>
                <a:ea typeface="HGPｺﾞｼｯｸM" pitchFamily="50" charset="-128"/>
              </a:rPr>
              <a:t>企業複数参加可能）</a:t>
            </a:r>
            <a:r>
              <a:rPr kumimoji="1" lang="ja-JP" altLang="en-US" sz="1800" dirty="0" smtClean="0">
                <a:latin typeface="HGPｺﾞｼｯｸM" pitchFamily="50" charset="-128"/>
                <a:ea typeface="HGPｺﾞｼｯｸM" pitchFamily="50" charset="-128"/>
              </a:rPr>
              <a:t>　　　</a:t>
            </a:r>
            <a:endParaRPr kumimoji="1" lang="ja-JP" altLang="en-US" sz="1800" dirty="0">
              <a:latin typeface="HGPｺﾞｼｯｸM" pitchFamily="50" charset="-128"/>
              <a:ea typeface="HGPｺﾞｼｯｸM" pitchFamily="50" charset="-128"/>
            </a:endParaRPr>
          </a:p>
        </p:txBody>
      </p:sp>
      <p:sp>
        <p:nvSpPr>
          <p:cNvPr id="37" name="正方形/長方形 36"/>
          <p:cNvSpPr/>
          <p:nvPr/>
        </p:nvSpPr>
        <p:spPr>
          <a:xfrm flipV="1">
            <a:off x="1224186" y="7515458"/>
            <a:ext cx="936104" cy="36004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1224186" y="7506166"/>
            <a:ext cx="2016224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ja-JP" altLang="en-US" sz="1800" dirty="0" smtClean="0">
                <a:solidFill>
                  <a:srgbClr val="00B050"/>
                </a:solidFill>
                <a:latin typeface="HGPｺﾞｼｯｸM" pitchFamily="50" charset="-128"/>
                <a:ea typeface="HGPｺﾞｼｯｸM" pitchFamily="50" charset="-128"/>
              </a:rPr>
              <a:t>参加料</a:t>
            </a:r>
            <a:endParaRPr kumimoji="1" lang="ja-JP" altLang="en-US" sz="1800" dirty="0">
              <a:solidFill>
                <a:srgbClr val="00B050"/>
              </a:solidFill>
              <a:latin typeface="HGPｺﾞｼｯｸM" pitchFamily="50" charset="-128"/>
              <a:ea typeface="HGPｺﾞｼｯｸM" pitchFamily="50" charset="-128"/>
            </a:endParaRPr>
          </a:p>
        </p:txBody>
      </p:sp>
      <p:sp>
        <p:nvSpPr>
          <p:cNvPr id="39" name="テキスト ボックス 38"/>
          <p:cNvSpPr txBox="1"/>
          <p:nvPr/>
        </p:nvSpPr>
        <p:spPr>
          <a:xfrm>
            <a:off x="1318609" y="7956798"/>
            <a:ext cx="4154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800" dirty="0" smtClean="0">
                <a:latin typeface="HGPｺﾞｼｯｸM" pitchFamily="50" charset="-128"/>
                <a:ea typeface="HGPｺﾞｼｯｸM" pitchFamily="50" charset="-128"/>
              </a:rPr>
              <a:t>無料　　　　　　</a:t>
            </a:r>
            <a:endParaRPr kumimoji="1" lang="ja-JP" altLang="en-US" sz="1800" dirty="0">
              <a:latin typeface="HGPｺﾞｼｯｸM" pitchFamily="50" charset="-128"/>
              <a:ea typeface="HGPｺﾞｼｯｸM" pitchFamily="50" charset="-128"/>
            </a:endParaRPr>
          </a:p>
        </p:txBody>
      </p:sp>
      <p:sp>
        <p:nvSpPr>
          <p:cNvPr id="53" name="テキスト ボックス 52"/>
          <p:cNvSpPr txBox="1"/>
          <p:nvPr/>
        </p:nvSpPr>
        <p:spPr>
          <a:xfrm>
            <a:off x="1224186" y="8379554"/>
            <a:ext cx="2016224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ja-JP" altLang="en-US" sz="1800" dirty="0" smtClean="0">
                <a:solidFill>
                  <a:srgbClr val="00B050"/>
                </a:solidFill>
                <a:latin typeface="HGPｺﾞｼｯｸM" pitchFamily="50" charset="-128"/>
                <a:ea typeface="HGPｺﾞｼｯｸM" pitchFamily="50" charset="-128"/>
              </a:rPr>
              <a:t>申込方法</a:t>
            </a:r>
            <a:endParaRPr kumimoji="1" lang="ja-JP" altLang="en-US" sz="1800" dirty="0">
              <a:solidFill>
                <a:srgbClr val="00B050"/>
              </a:solidFill>
              <a:latin typeface="HGPｺﾞｼｯｸM" pitchFamily="50" charset="-128"/>
              <a:ea typeface="HGPｺﾞｼｯｸM" pitchFamily="50" charset="-128"/>
            </a:endParaRPr>
          </a:p>
        </p:txBody>
      </p:sp>
      <p:sp>
        <p:nvSpPr>
          <p:cNvPr id="55" name="テキスト ボックス 54"/>
          <p:cNvSpPr txBox="1"/>
          <p:nvPr/>
        </p:nvSpPr>
        <p:spPr>
          <a:xfrm>
            <a:off x="1296194" y="8820894"/>
            <a:ext cx="55446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800" dirty="0" smtClean="0">
                <a:latin typeface="HGPｺﾞｼｯｸM" pitchFamily="50" charset="-128"/>
                <a:ea typeface="HGPｺﾞｼｯｸM" pitchFamily="50" charset="-128"/>
              </a:rPr>
              <a:t>裏面の参加申込書により１０月３日（金）までに</a:t>
            </a:r>
            <a:endParaRPr kumimoji="1" lang="en-US" altLang="ja-JP" sz="1800" dirty="0" smtClean="0">
              <a:latin typeface="HGPｺﾞｼｯｸM" pitchFamily="50" charset="-128"/>
              <a:ea typeface="HGPｺﾞｼｯｸM" pitchFamily="50" charset="-128"/>
            </a:endParaRPr>
          </a:p>
          <a:p>
            <a:r>
              <a:rPr kumimoji="1" lang="ja-JP" altLang="en-US" sz="1800" dirty="0" smtClean="0">
                <a:latin typeface="HGPｺﾞｼｯｸM" pitchFamily="50" charset="-128"/>
                <a:ea typeface="HGPｺﾞｼｯｸM" pitchFamily="50" charset="-128"/>
              </a:rPr>
              <a:t>ファクシミリにてお申し込みください</a:t>
            </a:r>
            <a:endParaRPr kumimoji="1" lang="ja-JP" altLang="en-US" sz="1800" dirty="0">
              <a:latin typeface="HGPｺﾞｼｯｸM" pitchFamily="50" charset="-128"/>
              <a:ea typeface="HGPｺﾞｼｯｸM" pitchFamily="50" charset="-128"/>
            </a:endParaRPr>
          </a:p>
        </p:txBody>
      </p:sp>
      <p:pic>
        <p:nvPicPr>
          <p:cNvPr id="56" name="図 55" descr="車5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932892" y="9252942"/>
            <a:ext cx="612404" cy="307473"/>
          </a:xfrm>
          <a:prstGeom prst="rect">
            <a:avLst/>
          </a:prstGeom>
        </p:spPr>
      </p:pic>
      <p:sp>
        <p:nvSpPr>
          <p:cNvPr id="25" name="テキスト ボックス 24"/>
          <p:cNvSpPr txBox="1"/>
          <p:nvPr/>
        </p:nvSpPr>
        <p:spPr>
          <a:xfrm>
            <a:off x="1152178" y="1188046"/>
            <a:ext cx="56886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dirty="0" smtClean="0"/>
              <a:t> </a:t>
            </a:r>
            <a:r>
              <a:rPr lang="ja-JP" altLang="en-US" sz="1200" dirty="0"/>
              <a:t>自動車メーカー</a:t>
            </a:r>
            <a:r>
              <a:rPr lang="ja-JP" altLang="en-US" sz="1200" dirty="0" smtClean="0"/>
              <a:t>各社は、グローバルな競争の中で、燃費性能、安全性能等の技術の</a:t>
            </a:r>
            <a:endParaRPr lang="en-US" altLang="ja-JP" sz="1200" dirty="0" smtClean="0"/>
          </a:p>
          <a:p>
            <a:r>
              <a:rPr kumimoji="1" lang="ja-JP" altLang="en-US" sz="1200" dirty="0"/>
              <a:t>高度化</a:t>
            </a:r>
            <a:r>
              <a:rPr kumimoji="1" lang="ja-JP" altLang="en-US" sz="1200" dirty="0" smtClean="0"/>
              <a:t>やコスト競争への対応に、生き残りをかけて取り組んでいます。</a:t>
            </a:r>
            <a:endParaRPr kumimoji="1" lang="en-US" altLang="ja-JP" sz="1200" dirty="0" smtClean="0"/>
          </a:p>
          <a:p>
            <a:r>
              <a:rPr lang="ja-JP" altLang="en-US" sz="1200" dirty="0"/>
              <a:t>そうした</a:t>
            </a:r>
            <a:r>
              <a:rPr lang="ja-JP" altLang="en-US" sz="1200" dirty="0" smtClean="0"/>
              <a:t>中で、独自の取り組みが注目を集めているマツダ</a:t>
            </a:r>
            <a:r>
              <a:rPr lang="en-US" altLang="ja-JP" sz="1200" dirty="0" smtClean="0"/>
              <a:t>(</a:t>
            </a:r>
            <a:r>
              <a:rPr lang="ja-JP" altLang="en-US" sz="1200" dirty="0" smtClean="0"/>
              <a:t>株</a:t>
            </a:r>
            <a:r>
              <a:rPr lang="en-US" altLang="ja-JP" sz="1200" dirty="0" smtClean="0"/>
              <a:t>)</a:t>
            </a:r>
            <a:r>
              <a:rPr lang="ja-JP" altLang="en-US" sz="1200" dirty="0" smtClean="0"/>
              <a:t>様に、これまでの常識を</a:t>
            </a:r>
            <a:endParaRPr lang="en-US" altLang="ja-JP" sz="1200" dirty="0" smtClean="0"/>
          </a:p>
          <a:p>
            <a:r>
              <a:rPr kumimoji="1" lang="ja-JP" altLang="en-US" sz="1200" dirty="0" smtClean="0"/>
              <a:t>打ち破った“ＳＫＹＡＣＴＩＶ（スカイアクティブ）テクノロジー”と、部門を越えた取り組み</a:t>
            </a:r>
            <a:endParaRPr kumimoji="1" lang="en-US" altLang="ja-JP" sz="1200" dirty="0" smtClean="0"/>
          </a:p>
          <a:p>
            <a:r>
              <a:rPr lang="ja-JP" altLang="en-US" sz="1200" dirty="0" smtClean="0"/>
              <a:t>“ものづくり革新”についてご講演頂きます。</a:t>
            </a:r>
            <a:endParaRPr lang="en-US" altLang="ja-JP" sz="1200" dirty="0" smtClean="0"/>
          </a:p>
          <a:p>
            <a:r>
              <a:rPr kumimoji="1" lang="ja-JP" altLang="en-US" sz="1200" dirty="0"/>
              <a:t>皆様</a:t>
            </a:r>
            <a:r>
              <a:rPr kumimoji="1" lang="ja-JP" altLang="en-US" sz="1200" dirty="0" smtClean="0"/>
              <a:t>の積極的なご参加をお待ちしております。</a:t>
            </a:r>
            <a:endParaRPr kumimoji="1" lang="ja-JP" altLang="en-US" sz="1200" dirty="0"/>
          </a:p>
        </p:txBody>
      </p:sp>
      <p:sp>
        <p:nvSpPr>
          <p:cNvPr id="2" name="正方形/長方形 1"/>
          <p:cNvSpPr/>
          <p:nvPr/>
        </p:nvSpPr>
        <p:spPr>
          <a:xfrm>
            <a:off x="3897807" y="8532862"/>
            <a:ext cx="17908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ja-JP" sz="1400" dirty="0"/>
              <a:t>（写真；マツダ</a:t>
            </a:r>
            <a:r>
              <a:rPr lang="en-US" altLang="ja-JP" sz="1400" dirty="0"/>
              <a:t>HP</a:t>
            </a:r>
            <a:r>
              <a:rPr lang="ja-JP" altLang="ja-JP" sz="1400" dirty="0"/>
              <a:t>より）</a:t>
            </a: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1024590" y="381330"/>
            <a:ext cx="60179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GPｺﾞｼｯｸM" pitchFamily="50" charset="-128"/>
                <a:ea typeface="HGPｺﾞｼｯｸM" pitchFamily="50" charset="-128"/>
              </a:rPr>
              <a:t>マツダ</a:t>
            </a:r>
            <a:r>
              <a:rPr lang="ja-JP" altLang="en-US" sz="24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GPｺﾞｼｯｸM" pitchFamily="50" charset="-128"/>
                <a:ea typeface="HGPｺﾞｼｯｸM" pitchFamily="50" charset="-128"/>
              </a:rPr>
              <a:t>の“</a:t>
            </a:r>
            <a:r>
              <a:rPr lang="en-US" altLang="ja-JP" sz="24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GPｺﾞｼｯｸM" pitchFamily="50" charset="-128"/>
                <a:ea typeface="HGPｺﾞｼｯｸM" pitchFamily="50" charset="-128"/>
              </a:rPr>
              <a:t>SKYACTIV</a:t>
            </a:r>
            <a:r>
              <a:rPr lang="ja-JP" altLang="en-US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GPｺﾞｼｯｸM" pitchFamily="50" charset="-128"/>
                <a:ea typeface="HGPｺﾞｼｯｸM" pitchFamily="50" charset="-128"/>
              </a:rPr>
              <a:t>技術</a:t>
            </a:r>
            <a:r>
              <a:rPr lang="en-US" altLang="ja-JP" sz="2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GPｺﾞｼｯｸM" pitchFamily="50" charset="-128"/>
                <a:ea typeface="HGPｺﾞｼｯｸM" pitchFamily="50" charset="-128"/>
              </a:rPr>
              <a:t> </a:t>
            </a:r>
            <a:r>
              <a:rPr lang="ja-JP" altLang="en-US" sz="24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GPｺﾞｼｯｸM" pitchFamily="50" charset="-128"/>
                <a:ea typeface="HGPｺﾞｼｯｸM" pitchFamily="50" charset="-128"/>
              </a:rPr>
              <a:t>“と”ものづくり革新”</a:t>
            </a:r>
            <a:endParaRPr lang="en-US" altLang="ja-JP" sz="2400" b="1" dirty="0" smtClean="0">
              <a:ln w="12700">
                <a:solidFill>
                  <a:srgbClr val="FFFF00"/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GPｺﾞｼｯｸM" pitchFamily="50" charset="-128"/>
              <a:ea typeface="HGPｺﾞｼｯｸM" pitchFamily="50" charset="-128"/>
            </a:endParaRPr>
          </a:p>
          <a:p>
            <a:r>
              <a:rPr lang="ja-JP" altLang="en-US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GPｺﾞｼｯｸM" pitchFamily="50" charset="-128"/>
                <a:ea typeface="HGPｺﾞｼｯｸM" pitchFamily="50" charset="-128"/>
              </a:rPr>
              <a:t>～自動車メーカーの生き残りをかけた取り組みに学ぶ～</a:t>
            </a:r>
            <a:endParaRPr lang="en-US" altLang="ja-JP" b="1" dirty="0">
              <a:ln w="12700">
                <a:solidFill>
                  <a:srgbClr val="FFFF00"/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HGPｺﾞｼｯｸM" pitchFamily="50" charset="-128"/>
              <a:ea typeface="HGPｺﾞｼｯｸM" pitchFamily="50" charset="-128"/>
            </a:endParaRPr>
          </a:p>
        </p:txBody>
      </p:sp>
      <p:pic>
        <p:nvPicPr>
          <p:cNvPr id="28" name="図 27"/>
          <p:cNvPicPr/>
          <p:nvPr/>
        </p:nvPicPr>
        <p:blipFill>
          <a:blip r:embed="rId3"/>
          <a:stretch>
            <a:fillRect/>
          </a:stretch>
        </p:blipFill>
        <p:spPr>
          <a:xfrm>
            <a:off x="3272180" y="7059270"/>
            <a:ext cx="3200400" cy="1504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288082" y="323950"/>
            <a:ext cx="4248472" cy="1368152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t"/>
          <a:lstStyle/>
          <a:p>
            <a:r>
              <a:rPr lang="ja-JP" altLang="en-US" sz="16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　</a:t>
            </a: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①講義「</a:t>
            </a:r>
            <a:r>
              <a:rPr lang="ja-JP" altLang="ja-JP" sz="1400" dirty="0">
                <a:solidFill>
                  <a:schemeClr val="tx1"/>
                </a:solidFill>
                <a:latin typeface="+mn-ea"/>
              </a:rPr>
              <a:t>マツダ</a:t>
            </a:r>
            <a:r>
              <a:rPr lang="en-US" altLang="ja-JP" sz="1400" dirty="0">
                <a:solidFill>
                  <a:schemeClr val="tx1"/>
                </a:solidFill>
                <a:latin typeface="+mn-ea"/>
              </a:rPr>
              <a:t>SKYACTIV</a:t>
            </a:r>
            <a:r>
              <a:rPr lang="ja-JP" altLang="ja-JP" sz="1400" dirty="0">
                <a:solidFill>
                  <a:schemeClr val="tx1"/>
                </a:solidFill>
                <a:latin typeface="+mn-ea"/>
              </a:rPr>
              <a:t>テクノロジーについて</a:t>
            </a:r>
            <a:r>
              <a:rPr lang="ja-JP" altLang="en-US" sz="1400" dirty="0" smtClean="0">
                <a:solidFill>
                  <a:schemeClr val="tx1"/>
                </a:solidFill>
                <a:latin typeface="+mn-ea"/>
              </a:rPr>
              <a:t>」</a:t>
            </a:r>
            <a:endParaRPr lang="en-US" altLang="ja-JP" sz="1400" dirty="0" smtClean="0">
              <a:solidFill>
                <a:schemeClr val="tx1"/>
              </a:solidFill>
              <a:latin typeface="+mn-ea"/>
            </a:endParaRPr>
          </a:p>
          <a:p>
            <a:r>
              <a:rPr lang="ja-JP" altLang="en-US" sz="1800" dirty="0">
                <a:solidFill>
                  <a:schemeClr val="tx1"/>
                </a:solidFill>
                <a:latin typeface="+mn-ea"/>
              </a:rPr>
              <a:t>　</a:t>
            </a:r>
            <a:r>
              <a:rPr lang="ja-JP" altLang="en-US" sz="1800" dirty="0" smtClean="0">
                <a:solidFill>
                  <a:schemeClr val="tx1"/>
                </a:solidFill>
                <a:latin typeface="+mn-ea"/>
              </a:rPr>
              <a:t>　　</a:t>
            </a:r>
            <a:r>
              <a:rPr lang="ja-JP" altLang="en-US" sz="1600" dirty="0" smtClean="0">
                <a:solidFill>
                  <a:schemeClr val="tx1"/>
                </a:solidFill>
                <a:latin typeface="+mn-ea"/>
              </a:rPr>
              <a:t>～</a:t>
            </a:r>
            <a:r>
              <a:rPr lang="ja-JP" altLang="ja-JP" sz="1600" dirty="0" smtClean="0">
                <a:solidFill>
                  <a:schemeClr val="tx1"/>
                </a:solidFill>
                <a:latin typeface="+mn-ea"/>
              </a:rPr>
              <a:t>究極</a:t>
            </a:r>
            <a:r>
              <a:rPr lang="ja-JP" altLang="ja-JP" sz="1600" dirty="0">
                <a:solidFill>
                  <a:schemeClr val="tx1"/>
                </a:solidFill>
                <a:latin typeface="+mn-ea"/>
              </a:rPr>
              <a:t>の内燃機関を目指して</a:t>
            </a:r>
            <a:r>
              <a:rPr lang="ja-JP" altLang="en-US" sz="1600" dirty="0" smtClean="0">
                <a:solidFill>
                  <a:schemeClr val="tx1"/>
                </a:solidFill>
                <a:latin typeface="+mn-ea"/>
              </a:rPr>
              <a:t>～</a:t>
            </a:r>
            <a:endParaRPr lang="en-US" altLang="ja-JP" sz="1600" dirty="0" smtClean="0">
              <a:solidFill>
                <a:schemeClr val="tx1"/>
              </a:solidFill>
              <a:latin typeface="+mn-ea"/>
            </a:endParaRPr>
          </a:p>
          <a:p>
            <a:r>
              <a:rPr lang="ja-JP" altLang="en-US" sz="18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　　</a:t>
            </a:r>
            <a:endParaRPr lang="en-US" altLang="ja-JP" sz="1800" dirty="0" smtClean="0">
              <a:solidFill>
                <a:schemeClr val="tx1"/>
              </a:solidFill>
              <a:latin typeface="HGPｺﾞｼｯｸM" pitchFamily="50" charset="-128"/>
              <a:ea typeface="HGPｺﾞｼｯｸM" pitchFamily="50" charset="-128"/>
            </a:endParaRPr>
          </a:p>
          <a:p>
            <a:r>
              <a:rPr lang="ja-JP" altLang="en-US" sz="16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　  </a:t>
            </a:r>
            <a:r>
              <a:rPr lang="en-US" altLang="ja-JP" sz="16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*</a:t>
            </a:r>
            <a:r>
              <a:rPr lang="ja-JP" altLang="en-US" sz="16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質疑応答含む　</a:t>
            </a:r>
            <a:r>
              <a:rPr lang="en-US" altLang="ja-JP" sz="1600" dirty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 </a:t>
            </a:r>
            <a:r>
              <a:rPr lang="en-US" altLang="ja-JP" sz="1600" b="1" dirty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1</a:t>
            </a:r>
            <a:r>
              <a:rPr lang="ja-JP" altLang="en-US" sz="1600" b="1" dirty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３：１</a:t>
            </a:r>
            <a:r>
              <a:rPr lang="en-US" altLang="ja-JP" sz="1600" b="1" dirty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0</a:t>
            </a:r>
            <a:r>
              <a:rPr lang="ja-JP" altLang="en-US" sz="1600" b="1" dirty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～</a:t>
            </a:r>
            <a:r>
              <a:rPr lang="en-US" altLang="ja-JP" sz="1600" b="1" dirty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14</a:t>
            </a:r>
            <a:r>
              <a:rPr lang="ja-JP" altLang="en-US" sz="1600" b="1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：４０</a:t>
            </a:r>
            <a:endParaRPr lang="en-US" altLang="ja-JP" sz="1600" dirty="0" smtClean="0">
              <a:solidFill>
                <a:schemeClr val="tx1"/>
              </a:solidFill>
              <a:latin typeface="HGPｺﾞｼｯｸM" pitchFamily="50" charset="-128"/>
              <a:ea typeface="HGPｺﾞｼｯｸM" pitchFamily="50" charset="-128"/>
            </a:endParaRPr>
          </a:p>
          <a:p>
            <a:r>
              <a:rPr lang="ja-JP" altLang="en-US" sz="16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　</a:t>
            </a:r>
            <a:r>
              <a:rPr kumimoji="1" lang="ja-JP" altLang="en-US" sz="16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 </a:t>
            </a:r>
            <a:endParaRPr kumimoji="1" lang="en-US" altLang="ja-JP" sz="1600" dirty="0" smtClean="0">
              <a:solidFill>
                <a:schemeClr val="tx1"/>
              </a:solidFill>
              <a:latin typeface="HGPｺﾞｼｯｸM" pitchFamily="50" charset="-128"/>
              <a:ea typeface="HGPｺﾞｼｯｸM" pitchFamily="50" charset="-128"/>
            </a:endParaRPr>
          </a:p>
          <a:p>
            <a:r>
              <a:rPr lang="ja-JP" altLang="en-US" sz="16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　　</a:t>
            </a:r>
            <a:endParaRPr kumimoji="1" lang="ja-JP" altLang="en-US" sz="1400" dirty="0">
              <a:solidFill>
                <a:schemeClr val="tx1"/>
              </a:solidFill>
              <a:latin typeface="HGPｺﾞｼｯｸM" pitchFamily="50" charset="-128"/>
              <a:ea typeface="HGPｺﾞｼｯｸM" pitchFamily="50" charset="-128"/>
            </a:endParaRPr>
          </a:p>
        </p:txBody>
      </p:sp>
      <p:sp>
        <p:nvSpPr>
          <p:cNvPr id="6" name="正方形/長方形 5"/>
          <p:cNvSpPr/>
          <p:nvPr/>
        </p:nvSpPr>
        <p:spPr>
          <a:xfrm>
            <a:off x="288082" y="35918"/>
            <a:ext cx="2736304" cy="28803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kumimoji="1" lang="ja-JP" altLang="en-US" sz="1400" dirty="0" smtClean="0">
                <a:solidFill>
                  <a:schemeClr val="bg1"/>
                </a:solidFill>
                <a:latin typeface="HG丸ｺﾞｼｯｸM-PRO" pitchFamily="50" charset="-128"/>
                <a:ea typeface="HG丸ｺﾞｼｯｸM-PRO" pitchFamily="50" charset="-128"/>
              </a:rPr>
              <a:t>講師紹介・セミナー内容</a:t>
            </a:r>
            <a:endParaRPr kumimoji="1" lang="ja-JP" altLang="en-US" sz="1400" dirty="0">
              <a:solidFill>
                <a:schemeClr val="bg1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8" name="正方形/長方形 7"/>
          <p:cNvSpPr/>
          <p:nvPr/>
        </p:nvSpPr>
        <p:spPr>
          <a:xfrm>
            <a:off x="288082" y="3671734"/>
            <a:ext cx="6624736" cy="36004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400" dirty="0" smtClean="0">
                <a:solidFill>
                  <a:schemeClr val="tx1"/>
                </a:solidFill>
                <a:latin typeface="HGPｺﾞｼｯｸE" pitchFamily="50" charset="-128"/>
                <a:ea typeface="HGPｺﾞｼｯｸE" pitchFamily="50" charset="-128"/>
              </a:rPr>
              <a:t>申込ファクシミリ番号　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PｺﾞｼｯｸE" pitchFamily="50" charset="-128"/>
                <a:ea typeface="HGPｺﾞｼｯｸE" pitchFamily="50" charset="-128"/>
              </a:rPr>
              <a:t>0859-27-1943</a:t>
            </a:r>
            <a:endParaRPr kumimoji="1" lang="ja-JP" altLang="en-US" sz="2400" dirty="0">
              <a:solidFill>
                <a:schemeClr val="tx1"/>
              </a:solidFill>
              <a:latin typeface="HGPｺﾞｼｯｸE" pitchFamily="50" charset="-128"/>
              <a:ea typeface="HGPｺﾞｼｯｸE" pitchFamily="50" charset="-128"/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29585" y="4035991"/>
            <a:ext cx="6840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>
                <a:latin typeface="HGPｺﾞｼｯｸM" pitchFamily="50" charset="-128"/>
                <a:ea typeface="HGPｺﾞｼｯｸM" pitchFamily="50" charset="-128"/>
              </a:rPr>
              <a:t>「</a:t>
            </a:r>
            <a:r>
              <a:rPr lang="ja-JP" altLang="en-US" dirty="0">
                <a:latin typeface="HGPｺﾞｼｯｸM" pitchFamily="50" charset="-128"/>
                <a:ea typeface="HGPｺﾞｼｯｸM" pitchFamily="50" charset="-128"/>
              </a:rPr>
              <a:t>鳥取県自動車部品機能構造研究会セミナー</a:t>
            </a:r>
            <a:r>
              <a:rPr lang="ja-JP" altLang="en-US" sz="2400" dirty="0">
                <a:latin typeface="HGPｺﾞｼｯｸM" pitchFamily="50" charset="-128"/>
                <a:ea typeface="HGPｺﾞｼｯｸM" pitchFamily="50" charset="-128"/>
              </a:rPr>
              <a:t>」</a:t>
            </a:r>
            <a:r>
              <a:rPr lang="ja-JP" altLang="en-US" dirty="0" smtClean="0">
                <a:latin typeface="HGPｺﾞｼｯｸM" pitchFamily="50" charset="-128"/>
                <a:ea typeface="HGPｺﾞｼｯｸM" pitchFamily="50" charset="-128"/>
              </a:rPr>
              <a:t>参加申込書　　　　　　　</a:t>
            </a:r>
            <a:endParaRPr lang="en-US" altLang="ja-JP" sz="2400" dirty="0" smtClean="0">
              <a:latin typeface="HGPｺﾞｼｯｸM" pitchFamily="50" charset="-128"/>
              <a:ea typeface="HGPｺﾞｼｯｸM" pitchFamily="50" charset="-128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373626" y="4463822"/>
            <a:ext cx="65527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200" dirty="0" smtClean="0">
                <a:latin typeface="HGPｺﾞｼｯｸE" pitchFamily="50" charset="-128"/>
                <a:ea typeface="HGPｺﾞｼｯｸE" pitchFamily="50" charset="-128"/>
              </a:rPr>
              <a:t>公益財団法人　鳥取県産業振興機構　西部支部　　　生田・大江　宛　　（申込締切り　</a:t>
            </a:r>
            <a:r>
              <a:rPr lang="en-US" altLang="ja-JP" sz="1200" dirty="0" smtClean="0">
                <a:latin typeface="HGPｺﾞｼｯｸE" pitchFamily="50" charset="-128"/>
                <a:ea typeface="HGPｺﾞｼｯｸE" pitchFamily="50" charset="-128"/>
              </a:rPr>
              <a:t>10/</a:t>
            </a:r>
            <a:r>
              <a:rPr lang="ja-JP" altLang="en-US" sz="1200" dirty="0" smtClean="0">
                <a:latin typeface="HGPｺﾞｼｯｸE" pitchFamily="50" charset="-128"/>
                <a:ea typeface="HGPｺﾞｼｯｸE" pitchFamily="50" charset="-128"/>
              </a:rPr>
              <a:t>３）</a:t>
            </a:r>
            <a:endParaRPr kumimoji="1" lang="ja-JP" altLang="en-US" sz="1200" dirty="0">
              <a:latin typeface="HGPｺﾞｼｯｸE" pitchFamily="50" charset="-128"/>
              <a:ea typeface="HGPｺﾞｼｯｸE" pitchFamily="50" charset="-128"/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4536554" y="323950"/>
            <a:ext cx="2592288" cy="1368152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050" b="1" dirty="0" smtClean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マツダ</a:t>
            </a:r>
            <a:r>
              <a:rPr lang="en-US" altLang="ja-JP" sz="1050" b="1" dirty="0" smtClean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(</a:t>
            </a:r>
            <a:r>
              <a:rPr lang="ja-JP" altLang="en-US" sz="1050" b="1" dirty="0" smtClean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株</a:t>
            </a:r>
            <a:r>
              <a:rPr lang="en-US" altLang="ja-JP" sz="1050" b="1" dirty="0" smtClean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)</a:t>
            </a:r>
            <a:r>
              <a:rPr lang="ja-JP" altLang="ja-JP" sz="1050" b="1" dirty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パワートレイン開発本部</a:t>
            </a:r>
          </a:p>
          <a:p>
            <a:r>
              <a:rPr lang="ja-JP" altLang="ja-JP" sz="1050" b="1" dirty="0" smtClean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エンジンユニット主査</a:t>
            </a:r>
            <a:r>
              <a:rPr lang="ja-JP" altLang="en-US" sz="1200" dirty="0" smtClean="0">
                <a:solidFill>
                  <a:schemeClr val="tx1"/>
                </a:solidFill>
              </a:rPr>
              <a:t>　</a:t>
            </a:r>
            <a:r>
              <a:rPr lang="ja-JP" altLang="ja-JP" sz="1200" b="1" dirty="0" smtClean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沖田 齢</a:t>
            </a:r>
            <a:r>
              <a:rPr lang="ja-JP" altLang="en-US" sz="1200" b="1" dirty="0" smtClean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次 </a:t>
            </a:r>
            <a:r>
              <a:rPr lang="ja-JP" altLang="en-US" sz="1000" b="1" dirty="0" smtClean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氏</a:t>
            </a:r>
            <a:endParaRPr lang="en-US" altLang="ja-JP" sz="1000" b="1" dirty="0" smtClean="0">
              <a:solidFill>
                <a:schemeClr val="tx1"/>
              </a:solidFill>
              <a:latin typeface="ＭＳ 明朝" panose="02020609040205080304" pitchFamily="17" charset="-128"/>
              <a:ea typeface="ＭＳ 明朝" panose="02020609040205080304" pitchFamily="17" charset="-128"/>
            </a:endParaRPr>
          </a:p>
          <a:p>
            <a:endParaRPr lang="en-US" altLang="ja-JP" sz="1200" b="1" dirty="0" smtClean="0">
              <a:solidFill>
                <a:schemeClr val="tx1"/>
              </a:solidFill>
              <a:latin typeface="ＭＳ 明朝" panose="02020609040205080304" pitchFamily="17" charset="-128"/>
              <a:ea typeface="ＭＳ 明朝" panose="02020609040205080304" pitchFamily="17" charset="-128"/>
            </a:endParaRPr>
          </a:p>
          <a:p>
            <a:r>
              <a:rPr lang="en-US" altLang="ja-JP" sz="1000" dirty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1984</a:t>
            </a:r>
            <a:r>
              <a:rPr lang="ja-JP" altLang="ja-JP" sz="1000" dirty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年マツダ（株）入社。ガソリンエンジン設計業務</a:t>
            </a:r>
            <a:r>
              <a:rPr lang="en-US" altLang="ja-JP" sz="1000" dirty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20</a:t>
            </a:r>
            <a:r>
              <a:rPr lang="ja-JP" altLang="ja-JP" sz="1000" dirty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年、その後海外拠点現地生産プログラム推進に携わり現在の</a:t>
            </a:r>
            <a:r>
              <a:rPr lang="en-US" altLang="ja-JP" sz="1000" dirty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SKYACTIV-G/D</a:t>
            </a:r>
            <a:r>
              <a:rPr lang="ja-JP" altLang="ja-JP" sz="1000" dirty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主査を</a:t>
            </a:r>
            <a:r>
              <a:rPr lang="ja-JP" altLang="ja-JP" sz="1000" dirty="0" smtClean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担当</a:t>
            </a:r>
            <a:r>
              <a:rPr lang="ja-JP" altLang="en-US" sz="1000" dirty="0" smtClean="0">
                <a:solidFill>
                  <a:schemeClr val="tx1"/>
                </a:solidFill>
                <a:latin typeface="ＭＳ 明朝" panose="02020609040205080304" pitchFamily="17" charset="-128"/>
                <a:ea typeface="ＭＳ 明朝" panose="02020609040205080304" pitchFamily="17" charset="-128"/>
              </a:rPr>
              <a:t>。</a:t>
            </a:r>
            <a:endParaRPr lang="en-US" altLang="ja-JP" sz="1000" dirty="0" smtClean="0">
              <a:solidFill>
                <a:schemeClr val="tx1"/>
              </a:solidFill>
              <a:latin typeface="ＭＳ 明朝" panose="02020609040205080304" pitchFamily="17" charset="-128"/>
              <a:ea typeface="ＭＳ 明朝" panose="02020609040205080304" pitchFamily="17" charset="-128"/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4536554" y="2052142"/>
            <a:ext cx="2592288" cy="1314726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2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　　</a:t>
            </a:r>
            <a:endParaRPr kumimoji="1" lang="ja-JP" altLang="en-US" sz="1200" dirty="0"/>
          </a:p>
        </p:txBody>
      </p:sp>
      <p:sp>
        <p:nvSpPr>
          <p:cNvPr id="17" name="正方形/長方形 16"/>
          <p:cNvSpPr/>
          <p:nvPr/>
        </p:nvSpPr>
        <p:spPr>
          <a:xfrm>
            <a:off x="294028" y="2052141"/>
            <a:ext cx="4248472" cy="131472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t"/>
          <a:lstStyle/>
          <a:p>
            <a:r>
              <a:rPr lang="ja-JP" altLang="en-US" sz="16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　</a:t>
            </a:r>
            <a:r>
              <a:rPr lang="ja-JP" altLang="en-US" sz="1600" dirty="0" smtClean="0">
                <a:solidFill>
                  <a:schemeClr val="tx1"/>
                </a:solidFill>
                <a:latin typeface="+mn-ea"/>
              </a:rPr>
              <a:t>②</a:t>
            </a:r>
            <a:r>
              <a:rPr lang="ja-JP" altLang="en-US" sz="1600" dirty="0">
                <a:solidFill>
                  <a:schemeClr val="tx1"/>
                </a:solidFill>
                <a:latin typeface="+mn-ea"/>
              </a:rPr>
              <a:t>講義</a:t>
            </a:r>
            <a:r>
              <a:rPr lang="ja-JP" altLang="en-US" sz="1600" dirty="0" smtClean="0">
                <a:solidFill>
                  <a:schemeClr val="tx1"/>
                </a:solidFill>
                <a:latin typeface="+mn-ea"/>
              </a:rPr>
              <a:t>「</a:t>
            </a:r>
            <a:r>
              <a:rPr lang="ja-JP" altLang="ja-JP" sz="1600" dirty="0">
                <a:solidFill>
                  <a:schemeClr val="tx1"/>
                </a:solidFill>
                <a:latin typeface="+mn-ea"/>
              </a:rPr>
              <a:t>マツダのものづくり革新について</a:t>
            </a:r>
            <a:r>
              <a:rPr lang="ja-JP" altLang="en-US" sz="1600" dirty="0" smtClean="0">
                <a:solidFill>
                  <a:schemeClr val="tx1"/>
                </a:solidFill>
                <a:latin typeface="+mn-ea"/>
              </a:rPr>
              <a:t>」</a:t>
            </a:r>
            <a:endParaRPr kumimoji="1" lang="en-US" altLang="ja-JP" sz="1800" dirty="0" smtClean="0">
              <a:solidFill>
                <a:schemeClr val="tx1"/>
              </a:solidFill>
              <a:latin typeface="+mn-ea"/>
            </a:endParaRPr>
          </a:p>
          <a:p>
            <a:r>
              <a:rPr lang="en-US" altLang="ja-JP" sz="18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ja-JP" altLang="en-US" sz="1800" dirty="0" smtClean="0">
                <a:solidFill>
                  <a:schemeClr val="tx1"/>
                </a:solidFill>
                <a:latin typeface="+mn-ea"/>
              </a:rPr>
              <a:t>　　</a:t>
            </a:r>
            <a:r>
              <a:rPr lang="en-US" altLang="ja-JP" sz="18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ja-JP" altLang="en-US" sz="1600" dirty="0">
                <a:solidFill>
                  <a:schemeClr val="tx1"/>
                </a:solidFill>
                <a:latin typeface="+mn-ea"/>
              </a:rPr>
              <a:t>～</a:t>
            </a:r>
            <a:r>
              <a:rPr lang="ja-JP" altLang="ja-JP" sz="1600" dirty="0">
                <a:solidFill>
                  <a:schemeClr val="tx1"/>
                </a:solidFill>
                <a:latin typeface="+mn-ea"/>
              </a:rPr>
              <a:t>（エンジン領域</a:t>
            </a:r>
            <a:r>
              <a:rPr lang="ja-JP" altLang="ja-JP" sz="1600" dirty="0" smtClean="0">
                <a:solidFill>
                  <a:schemeClr val="tx1"/>
                </a:solidFill>
                <a:latin typeface="+mn-ea"/>
              </a:rPr>
              <a:t>）</a:t>
            </a:r>
            <a:r>
              <a:rPr lang="ja-JP" altLang="en-US" sz="1600" dirty="0" smtClean="0">
                <a:solidFill>
                  <a:schemeClr val="tx1"/>
                </a:solidFill>
                <a:latin typeface="+mn-ea"/>
              </a:rPr>
              <a:t>～</a:t>
            </a:r>
            <a:endParaRPr lang="en-US" altLang="ja-JP" sz="1600" dirty="0">
              <a:solidFill>
                <a:schemeClr val="tx1"/>
              </a:solidFill>
              <a:latin typeface="+mn-ea"/>
            </a:endParaRPr>
          </a:p>
          <a:p>
            <a:r>
              <a:rPr lang="ja-JP" altLang="en-US" sz="16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　 </a:t>
            </a:r>
            <a:r>
              <a:rPr lang="en-US" altLang="ja-JP" sz="1600" dirty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*</a:t>
            </a:r>
            <a:r>
              <a:rPr lang="ja-JP" altLang="en-US" sz="1600" dirty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質疑応答含む　</a:t>
            </a:r>
            <a:r>
              <a:rPr lang="en-US" altLang="ja-JP" sz="1600" dirty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 </a:t>
            </a:r>
            <a:r>
              <a:rPr lang="en-US" altLang="ja-JP" sz="1600" b="1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1</a:t>
            </a:r>
            <a:r>
              <a:rPr lang="ja-JP" altLang="en-US" sz="1600" b="1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４：５</a:t>
            </a:r>
            <a:r>
              <a:rPr lang="en-US" altLang="ja-JP" sz="1600" b="1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0</a:t>
            </a:r>
            <a:r>
              <a:rPr lang="ja-JP" altLang="en-US" sz="1600" b="1" dirty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～</a:t>
            </a:r>
            <a:r>
              <a:rPr lang="en-US" altLang="ja-JP" sz="1600" b="1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1</a:t>
            </a:r>
            <a:r>
              <a:rPr lang="ja-JP" altLang="en-US" sz="1600" b="1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６：２０</a:t>
            </a:r>
            <a:r>
              <a:rPr lang="ja-JP" altLang="en-US" sz="16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　　　　　　　　</a:t>
            </a:r>
            <a:r>
              <a:rPr kumimoji="1" lang="ja-JP" altLang="en-US" sz="14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　　</a:t>
            </a:r>
            <a:endParaRPr kumimoji="1" lang="ja-JP" altLang="en-US" sz="1600" dirty="0">
              <a:solidFill>
                <a:schemeClr val="tx1"/>
              </a:solidFill>
              <a:latin typeface="HGPｺﾞｼｯｸM" pitchFamily="50" charset="-128"/>
              <a:ea typeface="HGPｺﾞｼｯｸM" pitchFamily="50" charset="-128"/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288082" y="1692102"/>
            <a:ext cx="6840760" cy="36004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t"/>
          <a:lstStyle/>
          <a:p>
            <a:r>
              <a:rPr kumimoji="1" lang="ja-JP" altLang="en-US" sz="16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　　</a:t>
            </a:r>
            <a:r>
              <a:rPr lang="ja-JP" altLang="en-US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GPｺﾞｼｯｸM" pitchFamily="50" charset="-128"/>
                <a:ea typeface="HGPｺﾞｼｯｸM" pitchFamily="50" charset="-128"/>
              </a:rPr>
              <a:t>　＃</a:t>
            </a:r>
            <a:r>
              <a:rPr lang="ja-JP" altLang="en-US" sz="16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休憩</a:t>
            </a:r>
            <a:r>
              <a:rPr lang="ja-JP" altLang="en-US" sz="1600" dirty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　　　</a:t>
            </a:r>
            <a:r>
              <a:rPr lang="en-US" altLang="ja-JP" sz="1600" dirty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14</a:t>
            </a:r>
            <a:r>
              <a:rPr lang="ja-JP" altLang="en-US" sz="16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：４０～</a:t>
            </a:r>
            <a:r>
              <a:rPr lang="en-US" altLang="ja-JP" sz="16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1</a:t>
            </a:r>
            <a:r>
              <a:rPr lang="ja-JP" altLang="en-US" sz="16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４：５</a:t>
            </a:r>
            <a:r>
              <a:rPr lang="en-US" altLang="ja-JP" sz="16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0 </a:t>
            </a:r>
            <a:r>
              <a:rPr kumimoji="1" lang="ja-JP" altLang="en-US" sz="1600" dirty="0" smtClean="0">
                <a:solidFill>
                  <a:schemeClr val="tx1"/>
                </a:solidFill>
                <a:latin typeface="HGPｺﾞｼｯｸM" pitchFamily="50" charset="-128"/>
                <a:ea typeface="HGPｺﾞｼｯｸM" pitchFamily="50" charset="-128"/>
              </a:rPr>
              <a:t>　　　　　</a:t>
            </a:r>
            <a:endParaRPr kumimoji="1" lang="ja-JP" altLang="en-US" sz="1600" dirty="0">
              <a:solidFill>
                <a:schemeClr val="tx1"/>
              </a:solidFill>
              <a:latin typeface="HGPｺﾞｼｯｸM" pitchFamily="50" charset="-128"/>
              <a:ea typeface="HGPｺﾞｼｯｸM" pitchFamily="50" charset="-128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67" y="4764224"/>
            <a:ext cx="6926328" cy="5496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テキスト ボックス 17"/>
          <p:cNvSpPr txBox="1"/>
          <p:nvPr/>
        </p:nvSpPr>
        <p:spPr>
          <a:xfrm>
            <a:off x="4104506" y="35918"/>
            <a:ext cx="30243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100" dirty="0" smtClean="0">
                <a:solidFill>
                  <a:schemeClr val="bg1">
                    <a:lumMod val="65000"/>
                  </a:schemeClr>
                </a:solidFill>
              </a:rPr>
              <a:t>【</a:t>
            </a:r>
            <a:r>
              <a:rPr lang="ja-JP" altLang="en-US" sz="1100" dirty="0">
                <a:solidFill>
                  <a:schemeClr val="bg1">
                    <a:lumMod val="65000"/>
                  </a:schemeClr>
                </a:solidFill>
              </a:rPr>
              <a:t>鳥取県自動車部品機能構造研究会セミナー</a:t>
            </a:r>
            <a:r>
              <a:rPr kumimoji="1" lang="en-US" altLang="ja-JP" sz="1100" dirty="0" smtClean="0">
                <a:solidFill>
                  <a:schemeClr val="bg1">
                    <a:lumMod val="65000"/>
                  </a:schemeClr>
                </a:solidFill>
              </a:rPr>
              <a:t>】</a:t>
            </a:r>
            <a:endParaRPr kumimoji="1" lang="ja-JP" alt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5040610" y="2340174"/>
            <a:ext cx="15841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kumimoji="1" lang="ja-JP" altLang="en-US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4533503" y="2096855"/>
            <a:ext cx="259533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000" b="1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マツダ</a:t>
            </a:r>
            <a:r>
              <a:rPr lang="en-US" altLang="ja-JP" sz="1000" b="1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(</a:t>
            </a:r>
            <a:r>
              <a:rPr lang="ja-JP" altLang="en-US" sz="1000" b="1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株</a:t>
            </a:r>
            <a:r>
              <a:rPr lang="en-US" altLang="ja-JP" sz="1000" b="1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)</a:t>
            </a:r>
            <a:r>
              <a:rPr lang="ja-JP" altLang="ja-JP" sz="1000" b="1" dirty="0" smtClean="0">
                <a:latin typeface="ＭＳ 明朝" panose="02020609040205080304" pitchFamily="17" charset="-128"/>
                <a:ea typeface="ＭＳ 明朝" panose="02020609040205080304" pitchFamily="17" charset="-128"/>
              </a:rPr>
              <a:t>パワートレイン技術部</a:t>
            </a:r>
            <a:endParaRPr lang="en-US" altLang="ja-JP" sz="1000" b="1" dirty="0" smtClean="0">
              <a:latin typeface="ＭＳ 明朝" panose="02020609040205080304" pitchFamily="17" charset="-128"/>
              <a:ea typeface="ＭＳ 明朝" panose="02020609040205080304" pitchFamily="17" charset="-128"/>
            </a:endParaRPr>
          </a:p>
          <a:p>
            <a:r>
              <a:rPr lang="ja-JP" altLang="en-US" sz="1000" b="1" dirty="0" smtClean="0">
                <a:latin typeface="ＭＳ 明朝" panose="02020609040205080304" pitchFamily="17" charset="-128"/>
                <a:ea typeface="ＭＳ 明朝" panose="02020609040205080304" pitchFamily="17" charset="-128"/>
              </a:rPr>
              <a:t>　　　　　　　　</a:t>
            </a:r>
            <a:r>
              <a:rPr lang="ja-JP" altLang="ja-JP" sz="1000" b="1" dirty="0" smtClean="0">
                <a:latin typeface="ＭＳ 明朝" panose="02020609040205080304" pitchFamily="17" charset="-128"/>
                <a:ea typeface="ＭＳ 明朝" panose="02020609040205080304" pitchFamily="17" charset="-128"/>
              </a:rPr>
              <a:t>主幹</a:t>
            </a:r>
            <a:r>
              <a:rPr lang="ja-JP" altLang="en-US" sz="1000" b="1" dirty="0" smtClean="0">
                <a:latin typeface="ＭＳ 明朝" panose="02020609040205080304" pitchFamily="17" charset="-128"/>
                <a:ea typeface="ＭＳ 明朝" panose="02020609040205080304" pitchFamily="17" charset="-128"/>
              </a:rPr>
              <a:t>　</a:t>
            </a:r>
            <a:r>
              <a:rPr lang="ja-JP" altLang="ja-JP" sz="1200" b="1" dirty="0" smtClean="0">
                <a:latin typeface="ＭＳ 明朝" panose="02020609040205080304" pitchFamily="17" charset="-128"/>
                <a:ea typeface="ＭＳ 明朝" panose="02020609040205080304" pitchFamily="17" charset="-128"/>
              </a:rPr>
              <a:t>村田</a:t>
            </a:r>
            <a:r>
              <a:rPr lang="ja-JP" altLang="ja-JP" sz="1200" b="1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　</a:t>
            </a:r>
            <a:r>
              <a:rPr lang="ja-JP" altLang="ja-JP" sz="1200" b="1" dirty="0" smtClean="0">
                <a:latin typeface="ＭＳ 明朝" panose="02020609040205080304" pitchFamily="17" charset="-128"/>
                <a:ea typeface="ＭＳ 明朝" panose="02020609040205080304" pitchFamily="17" charset="-128"/>
              </a:rPr>
              <a:t>顕彰</a:t>
            </a:r>
            <a:r>
              <a:rPr lang="en-US" altLang="ja-JP" sz="1200" b="1" dirty="0" smtClean="0">
                <a:latin typeface="ＭＳ 明朝" panose="02020609040205080304" pitchFamily="17" charset="-128"/>
                <a:ea typeface="ＭＳ 明朝" panose="02020609040205080304" pitchFamily="17" charset="-128"/>
              </a:rPr>
              <a:t> </a:t>
            </a:r>
            <a:r>
              <a:rPr lang="ja-JP" altLang="en-US" sz="1000" b="1" dirty="0" smtClean="0">
                <a:latin typeface="ＭＳ 明朝" panose="02020609040205080304" pitchFamily="17" charset="-128"/>
                <a:ea typeface="ＭＳ 明朝" panose="02020609040205080304" pitchFamily="17" charset="-128"/>
              </a:rPr>
              <a:t>氏</a:t>
            </a:r>
            <a:endParaRPr lang="en-US" altLang="ja-JP" sz="1000" b="1" dirty="0" smtClean="0">
              <a:latin typeface="ＭＳ 明朝" panose="02020609040205080304" pitchFamily="17" charset="-128"/>
              <a:ea typeface="ＭＳ 明朝" panose="02020609040205080304" pitchFamily="17" charset="-128"/>
            </a:endParaRPr>
          </a:p>
          <a:p>
            <a:endParaRPr lang="en-US" altLang="ja-JP" sz="1000" b="1" dirty="0" smtClean="0">
              <a:latin typeface="ＭＳ 明朝" panose="02020609040205080304" pitchFamily="17" charset="-128"/>
              <a:ea typeface="ＭＳ 明朝" panose="02020609040205080304" pitchFamily="17" charset="-128"/>
            </a:endParaRPr>
          </a:p>
          <a:p>
            <a:r>
              <a:rPr lang="en-US" altLang="ja-JP" sz="1000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1991</a:t>
            </a:r>
            <a:r>
              <a:rPr lang="ja-JP" altLang="ja-JP" sz="1000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年マツダ（株）入社。パワートレイン部品の素材関係生産技術業務を</a:t>
            </a:r>
            <a:r>
              <a:rPr lang="en-US" altLang="ja-JP" sz="1000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22</a:t>
            </a:r>
            <a:r>
              <a:rPr lang="ja-JP" altLang="ja-JP" sz="1000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年担当。</a:t>
            </a:r>
            <a:r>
              <a:rPr lang="en-US" altLang="ja-JP" sz="1000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2014</a:t>
            </a:r>
            <a:r>
              <a:rPr lang="ja-JP" altLang="ja-JP" sz="1000" dirty="0">
                <a:latin typeface="ＭＳ 明朝" panose="02020609040205080304" pitchFamily="17" charset="-128"/>
                <a:ea typeface="ＭＳ 明朝" panose="02020609040205080304" pitchFamily="17" charset="-128"/>
              </a:rPr>
              <a:t>年より次世代商品に関わるモノづくり革新業務に従事</a:t>
            </a:r>
            <a:r>
              <a:rPr lang="ja-JP" altLang="ja-JP" sz="1000" dirty="0" smtClean="0">
                <a:latin typeface="ＭＳ 明朝" panose="02020609040205080304" pitchFamily="17" charset="-128"/>
                <a:ea typeface="ＭＳ 明朝" panose="02020609040205080304" pitchFamily="17" charset="-128"/>
              </a:rPr>
              <a:t>。</a:t>
            </a:r>
            <a:endParaRPr lang="en-US" altLang="ja-JP" sz="1000" dirty="0" smtClean="0">
              <a:latin typeface="ＭＳ 明朝" panose="02020609040205080304" pitchFamily="17" charset="-128"/>
              <a:ea typeface="ＭＳ 明朝" panose="02020609040205080304" pitchFamily="17" charset="-128"/>
            </a:endParaRPr>
          </a:p>
          <a:p>
            <a:endParaRPr lang="en-US" altLang="ja-JP" sz="1000" b="1" dirty="0" smtClean="0">
              <a:latin typeface="ＭＳ 明朝" panose="02020609040205080304" pitchFamily="17" charset="-128"/>
              <a:ea typeface="ＭＳ 明朝" panose="02020609040205080304" pitchFamily="17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1647</TotalTime>
  <Words>223</Words>
  <Application>Microsoft Office PowerPoint</Application>
  <PresentationFormat>ユーザー設定</PresentationFormat>
  <Paragraphs>56</Paragraphs>
  <Slides>2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3" baseType="lpstr">
      <vt:lpstr>Office テーマ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sobata</dc:creator>
  <cp:lastModifiedBy>大江 正則</cp:lastModifiedBy>
  <cp:revision>156</cp:revision>
  <cp:lastPrinted>2014-09-08T07:27:52Z</cp:lastPrinted>
  <dcterms:created xsi:type="dcterms:W3CDTF">2012-03-16T07:57:54Z</dcterms:created>
  <dcterms:modified xsi:type="dcterms:W3CDTF">2014-09-11T04:38:25Z</dcterms:modified>
</cp:coreProperties>
</file>