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906000" type="A4"/>
  <p:notesSz cx="6805613" cy="99393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33CC33"/>
    <a:srgbClr val="FF6600"/>
    <a:srgbClr val="00CC99"/>
    <a:srgbClr val="99FF33"/>
    <a:srgbClr val="FF3399"/>
    <a:srgbClr val="FF3300"/>
    <a:srgbClr val="FF0000"/>
    <a:srgbClr val="FF9999"/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テーマ スタイル 1 - アクセント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912C8C85-51F0-491E-9774-3900AFEF0FD7}" styleName="淡色スタイル 2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2" d="100"/>
          <a:sy n="72" d="100"/>
        </p:scale>
        <p:origin x="-1620" y="-96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0ADF-AD06-4C1D-83F8-03FE1B2E3DD0}" type="datetimeFigureOut">
              <a:rPr kumimoji="1" lang="ja-JP" altLang="en-US" smtClean="0"/>
              <a:pPr/>
              <a:t>2013/5/21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51CF8-7B1A-4D28-8DD5-A962EDB046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0ADF-AD06-4C1D-83F8-03FE1B2E3DD0}" type="datetimeFigureOut">
              <a:rPr kumimoji="1" lang="ja-JP" altLang="en-US" smtClean="0"/>
              <a:pPr/>
              <a:t>2013/5/21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51CF8-7B1A-4D28-8DD5-A962EDB046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0ADF-AD06-4C1D-83F8-03FE1B2E3DD0}" type="datetimeFigureOut">
              <a:rPr kumimoji="1" lang="ja-JP" altLang="en-US" smtClean="0"/>
              <a:pPr/>
              <a:t>2013/5/21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51CF8-7B1A-4D28-8DD5-A962EDB046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0ADF-AD06-4C1D-83F8-03FE1B2E3DD0}" type="datetimeFigureOut">
              <a:rPr kumimoji="1" lang="ja-JP" altLang="en-US" smtClean="0"/>
              <a:pPr/>
              <a:t>2013/5/21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51CF8-7B1A-4D28-8DD5-A962EDB046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0ADF-AD06-4C1D-83F8-03FE1B2E3DD0}" type="datetimeFigureOut">
              <a:rPr kumimoji="1" lang="ja-JP" altLang="en-US" smtClean="0"/>
              <a:pPr/>
              <a:t>2013/5/21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51CF8-7B1A-4D28-8DD5-A962EDB046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0ADF-AD06-4C1D-83F8-03FE1B2E3DD0}" type="datetimeFigureOut">
              <a:rPr kumimoji="1" lang="ja-JP" altLang="en-US" smtClean="0"/>
              <a:pPr/>
              <a:t>2013/5/21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51CF8-7B1A-4D28-8DD5-A962EDB046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0ADF-AD06-4C1D-83F8-03FE1B2E3DD0}" type="datetimeFigureOut">
              <a:rPr kumimoji="1" lang="ja-JP" altLang="en-US" smtClean="0"/>
              <a:pPr/>
              <a:t>2013/5/21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51CF8-7B1A-4D28-8DD5-A962EDB046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0ADF-AD06-4C1D-83F8-03FE1B2E3DD0}" type="datetimeFigureOut">
              <a:rPr kumimoji="1" lang="ja-JP" altLang="en-US" smtClean="0"/>
              <a:pPr/>
              <a:t>2013/5/21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51CF8-7B1A-4D28-8DD5-A962EDB046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0ADF-AD06-4C1D-83F8-03FE1B2E3DD0}" type="datetimeFigureOut">
              <a:rPr kumimoji="1" lang="ja-JP" altLang="en-US" smtClean="0"/>
              <a:pPr/>
              <a:t>2013/5/21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51CF8-7B1A-4D28-8DD5-A962EDB046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0ADF-AD06-4C1D-83F8-03FE1B2E3DD0}" type="datetimeFigureOut">
              <a:rPr kumimoji="1" lang="ja-JP" altLang="en-US" smtClean="0"/>
              <a:pPr/>
              <a:t>2013/5/21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51CF8-7B1A-4D28-8DD5-A962EDB046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00ADF-AD06-4C1D-83F8-03FE1B2E3DD0}" type="datetimeFigureOut">
              <a:rPr kumimoji="1" lang="ja-JP" altLang="en-US" smtClean="0"/>
              <a:pPr/>
              <a:t>2013/5/21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51CF8-7B1A-4D28-8DD5-A962EDB046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00ADF-AD06-4C1D-83F8-03FE1B2E3DD0}" type="datetimeFigureOut">
              <a:rPr kumimoji="1" lang="ja-JP" altLang="en-US" smtClean="0"/>
              <a:pPr/>
              <a:t>2013/5/21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51CF8-7B1A-4D28-8DD5-A962EDB046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BUTSURI\デスクトップ\鳥取大学\toririn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9029" y="344488"/>
            <a:ext cx="6046315" cy="9057456"/>
          </a:xfrm>
          <a:prstGeom prst="rect">
            <a:avLst/>
          </a:prstGeom>
          <a:noFill/>
        </p:spPr>
      </p:pic>
      <p:sp>
        <p:nvSpPr>
          <p:cNvPr id="7" name="テキスト ボックス 6"/>
          <p:cNvSpPr txBox="1"/>
          <p:nvPr/>
        </p:nvSpPr>
        <p:spPr>
          <a:xfrm>
            <a:off x="476672" y="704528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kumimoji="1" lang="ja-JP" altLang="en-US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79878" y="56456"/>
            <a:ext cx="529824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ja-JP" altLang="ja-JP" b="1" kern="100" dirty="0" smtClean="0">
                <a:solidFill>
                  <a:srgbClr val="FF3300"/>
                </a:solidFill>
                <a:latin typeface="+mj-ea"/>
                <a:ea typeface="+mj-ea"/>
                <a:cs typeface="Times New Roman"/>
              </a:rPr>
              <a:t>鳥取大学工学部附属電子ディスプレイ研究センター</a:t>
            </a:r>
          </a:p>
          <a:p>
            <a:pPr algn="ctr">
              <a:spcAft>
                <a:spcPts val="0"/>
              </a:spcAft>
            </a:pPr>
            <a:r>
              <a:rPr lang="ja-JP" altLang="ja-JP" sz="1600" b="1" kern="100" dirty="0" smtClean="0">
                <a:solidFill>
                  <a:srgbClr val="FF3300"/>
                </a:solidFill>
                <a:latin typeface="Century"/>
                <a:ea typeface="ＭＳ ゴシック"/>
                <a:cs typeface="Times New Roman"/>
              </a:rPr>
              <a:t>鳥取県雇用創造協議会　エンジニア人材育成事業</a:t>
            </a:r>
            <a:endParaRPr lang="en-US" altLang="ja-JP" sz="1600" b="1" kern="100" dirty="0" smtClean="0">
              <a:solidFill>
                <a:srgbClr val="FF3300"/>
              </a:solidFill>
              <a:latin typeface="Century"/>
              <a:ea typeface="ＭＳ ゴシック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ja-JP" altLang="en-US" sz="1600" b="1" kern="100" dirty="0" smtClean="0">
                <a:solidFill>
                  <a:srgbClr val="FF3300"/>
                </a:solidFill>
                <a:latin typeface="Century"/>
                <a:ea typeface="ＭＳ ゴシック"/>
                <a:cs typeface="Times New Roman"/>
              </a:rPr>
              <a:t>～平成</a:t>
            </a:r>
            <a:r>
              <a:rPr lang="en-US" altLang="ja-JP" sz="1600" b="1" kern="100" dirty="0" smtClean="0">
                <a:solidFill>
                  <a:srgbClr val="FF3300"/>
                </a:solidFill>
                <a:latin typeface="Century"/>
                <a:ea typeface="ＭＳ ゴシック"/>
                <a:cs typeface="Times New Roman"/>
              </a:rPr>
              <a:t>25</a:t>
            </a:r>
            <a:r>
              <a:rPr lang="ja-JP" altLang="en-US" sz="1600" b="1" kern="100" dirty="0" smtClean="0">
                <a:solidFill>
                  <a:srgbClr val="FF3300"/>
                </a:solidFill>
                <a:latin typeface="Century"/>
                <a:ea typeface="ＭＳ ゴシック"/>
                <a:cs typeface="Times New Roman"/>
              </a:rPr>
              <a:t>年度とっとり雇用創造未来プラン～</a:t>
            </a:r>
            <a:endParaRPr kumimoji="1" lang="ja-JP" altLang="en-US" sz="1600" dirty="0">
              <a:solidFill>
                <a:srgbClr val="FF3300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013916" y="1496616"/>
            <a:ext cx="4863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ja-JP" altLang="ja-JP" sz="2000" kern="100" dirty="0" smtClean="0">
                <a:solidFill>
                  <a:srgbClr val="FF3399"/>
                </a:solidFill>
                <a:latin typeface="HGP創英角ﾎﾟｯﾌﾟ体" pitchFamily="50" charset="-128"/>
                <a:ea typeface="HGP創英角ﾎﾟｯﾌﾟ体" pitchFamily="50" charset="-128"/>
                <a:cs typeface="Times New Roman"/>
              </a:rPr>
              <a:t>①次世代デバイス技術者育成セミナー</a:t>
            </a:r>
          </a:p>
          <a:p>
            <a:pPr algn="ctr">
              <a:spcAft>
                <a:spcPts val="0"/>
              </a:spcAft>
            </a:pPr>
            <a:r>
              <a:rPr lang="ja-JP" altLang="ja-JP" sz="2000" kern="100" dirty="0" smtClean="0">
                <a:solidFill>
                  <a:srgbClr val="00B050"/>
                </a:solidFill>
                <a:latin typeface="HGP創英角ﾎﾟｯﾌﾟ体" pitchFamily="50" charset="-128"/>
                <a:ea typeface="HGP創英角ﾎﾟｯﾌﾟ体" pitchFamily="50" charset="-128"/>
                <a:cs typeface="Times New Roman"/>
              </a:rPr>
              <a:t>②自然エネルギー等技術者育成セミナー</a:t>
            </a: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332656" y="2216696"/>
            <a:ext cx="6336704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66675" algn="just"/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開講期間：</a:t>
            </a:r>
            <a:r>
              <a:rPr lang="ja-JP" altLang="en-US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前期　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平成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25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年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7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月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1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日～平成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25</a:t>
            </a:r>
            <a:r>
              <a:rPr lang="ja-JP" altLang="en-US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年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10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月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31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日</a:t>
            </a:r>
          </a:p>
          <a:p>
            <a:pPr indent="66675" algn="just">
              <a:spcAft>
                <a:spcPts val="0"/>
              </a:spcAft>
            </a:pPr>
            <a:r>
              <a:rPr lang="ja-JP" altLang="en-US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時　　間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：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09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：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00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～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16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：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15</a:t>
            </a:r>
            <a:endParaRPr lang="ja-JP" altLang="ja-JP" sz="1300" b="1" kern="100" dirty="0" smtClean="0">
              <a:latin typeface="ＭＳ ゴシック" pitchFamily="49" charset="-128"/>
              <a:ea typeface="ＭＳ ゴシック" pitchFamily="49" charset="-128"/>
              <a:cs typeface="Times New Roman"/>
            </a:endParaRPr>
          </a:p>
          <a:p>
            <a:pPr indent="66675" algn="just">
              <a:spcAft>
                <a:spcPts val="0"/>
              </a:spcAft>
            </a:pP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会　</a:t>
            </a:r>
            <a:r>
              <a:rPr lang="ja-JP" altLang="en-US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　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場</a:t>
            </a:r>
            <a:r>
              <a:rPr lang="ja-JP" altLang="en-US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：鳥取大学地域学部棟 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4</a:t>
            </a:r>
            <a:r>
              <a:rPr lang="ja-JP" altLang="en-US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階　</a:t>
            </a:r>
            <a:endParaRPr lang="en-US" altLang="ja-JP" sz="1300" b="1" kern="100" dirty="0" smtClean="0">
              <a:latin typeface="ＭＳ ゴシック" pitchFamily="49" charset="-128"/>
              <a:ea typeface="ＭＳ ゴシック" pitchFamily="49" charset="-128"/>
              <a:cs typeface="Times New Roman"/>
            </a:endParaRPr>
          </a:p>
          <a:p>
            <a:pPr indent="66675" algn="just">
              <a:spcAft>
                <a:spcPts val="0"/>
              </a:spcAft>
            </a:pPr>
            <a:r>
              <a:rPr lang="ja-JP" altLang="en-US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　　　　　電子ディスプレイ研究センター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 </a:t>
            </a:r>
          </a:p>
          <a:p>
            <a:pPr indent="66675" algn="just">
              <a:spcAft>
                <a:spcPts val="0"/>
              </a:spcAft>
            </a:pP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定　</a:t>
            </a:r>
            <a:r>
              <a:rPr lang="ja-JP" altLang="en-US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　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員：各</a:t>
            </a:r>
            <a:r>
              <a:rPr lang="en-US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10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名</a:t>
            </a:r>
            <a:endParaRPr lang="en-US" altLang="ja-JP" sz="1300" b="1" kern="100" dirty="0" smtClean="0">
              <a:latin typeface="ＭＳ ゴシック" pitchFamily="49" charset="-128"/>
              <a:ea typeface="ＭＳ ゴシック" pitchFamily="49" charset="-128"/>
              <a:cs typeface="Times New Roman"/>
            </a:endParaRPr>
          </a:p>
          <a:p>
            <a:pPr indent="66675" algn="just">
              <a:spcAft>
                <a:spcPts val="0"/>
              </a:spcAft>
            </a:pPr>
            <a:r>
              <a:rPr lang="ja-JP" altLang="en-US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　</a:t>
            </a:r>
            <a:endParaRPr lang="en-US" altLang="ja-JP" sz="1300" b="1" kern="100" dirty="0" smtClean="0">
              <a:latin typeface="ＭＳ ゴシック" pitchFamily="49" charset="-128"/>
              <a:ea typeface="ＭＳ ゴシック" pitchFamily="49" charset="-128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担当講師・講義題目（※日程は講師の都合</a:t>
            </a:r>
            <a:r>
              <a:rPr lang="ja-JP" altLang="en-US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により</a:t>
            </a:r>
            <a:r>
              <a:rPr lang="ja-JP" altLang="ja-JP" sz="1300" b="1" kern="100" dirty="0" smtClean="0">
                <a:latin typeface="ＭＳ ゴシック" pitchFamily="49" charset="-128"/>
                <a:ea typeface="ＭＳ ゴシック" pitchFamily="49" charset="-128"/>
                <a:cs typeface="Times New Roman"/>
              </a:rPr>
              <a:t>変更になる可能性があります。）</a:t>
            </a:r>
            <a:endParaRPr kumimoji="1" lang="ja-JP" altLang="en-US" sz="1300" b="1" dirty="0"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63949" y="920552"/>
            <a:ext cx="63049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ja-JP" altLang="ja-JP" sz="3200" b="1" kern="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GP創英角ﾎﾟｯﾌﾟ体" pitchFamily="50" charset="-128"/>
                <a:ea typeface="HGP創英角ﾎﾟｯﾌﾟ体" pitchFamily="50" charset="-128"/>
                <a:cs typeface="Times New Roman"/>
              </a:rPr>
              <a:t>技術者スキルアップ研修プログラム</a:t>
            </a:r>
            <a:endParaRPr kumimoji="1" lang="ja-JP" altLang="en-US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GP創英角ﾎﾟｯﾌﾟ体" pitchFamily="50" charset="-128"/>
              <a:ea typeface="HGP創英角ﾎﾟｯﾌﾟ体" pitchFamily="50" charset="-128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368660" y="3728864"/>
            <a:ext cx="6120680" cy="5760640"/>
          </a:xfrm>
          <a:prstGeom prst="rect">
            <a:avLst/>
          </a:prstGeom>
          <a:gradFill flip="none" rotWithShape="1">
            <a:gsLst>
              <a:gs pos="15000">
                <a:schemeClr val="accent1">
                  <a:tint val="66000"/>
                  <a:satMod val="160000"/>
                  <a:alpha val="30000"/>
                </a:schemeClr>
              </a:gs>
              <a:gs pos="50000">
                <a:schemeClr val="accent1">
                  <a:tint val="44500"/>
                  <a:satMod val="160000"/>
                  <a:alpha val="50000"/>
                </a:schemeClr>
              </a:gs>
              <a:gs pos="100000">
                <a:schemeClr val="accent1">
                  <a:tint val="23500"/>
                  <a:satMod val="160000"/>
                  <a:alpha val="50000"/>
                </a:schemeClr>
              </a:gs>
            </a:gsLst>
            <a:path path="rect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54839096"/>
              </p:ext>
            </p:extLst>
          </p:nvPr>
        </p:nvGraphicFramePr>
        <p:xfrm>
          <a:off x="368661" y="3728867"/>
          <a:ext cx="6120679" cy="5760637"/>
        </p:xfrm>
        <a:graphic>
          <a:graphicData uri="http://schemas.openxmlformats.org/drawingml/2006/table">
            <a:tbl>
              <a:tblPr/>
              <a:tblGrid>
                <a:gridCol w="329638"/>
                <a:gridCol w="268594"/>
                <a:gridCol w="193855"/>
                <a:gridCol w="792088"/>
                <a:gridCol w="3528392"/>
                <a:gridCol w="1008112"/>
              </a:tblGrid>
              <a:tr h="26797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日程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講義題目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担当講師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84">
                <a:tc>
                  <a:txBody>
                    <a:bodyPr/>
                    <a:lstStyle/>
                    <a:p>
                      <a:pPr algn="r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D</a:t>
                      </a:r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7/19,20</a:t>
                      </a:r>
                      <a:endParaRPr lang="en-US" altLang="ja-JP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『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光センサー工学</a:t>
                      </a:r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』</a:t>
                      </a:r>
                    </a:p>
                    <a:p>
                      <a:pPr algn="ctr" fontAlgn="ctr"/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赤外線～可視～紫外線光センサーの基礎と応用</a:t>
                      </a:r>
                      <a:endParaRPr lang="ja-JP" altLang="en-US" sz="1100" b="0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阿部　友紀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84">
                <a:tc>
                  <a:txBody>
                    <a:bodyPr/>
                    <a:lstStyle/>
                    <a:p>
                      <a:pPr algn="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D2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</a:t>
                      </a:r>
                    </a:p>
                  </a:txBody>
                  <a:tcPr marL="7226" marR="7226" marT="722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7/29,30</a:t>
                      </a:r>
                      <a:endParaRPr lang="en-US" altLang="ja-JP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『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遅い流れの流体力学</a:t>
                      </a:r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』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微小物体まわりや狭い隙間の流体力学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後藤　知伸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84">
                <a:tc>
                  <a:txBody>
                    <a:bodyPr/>
                    <a:lstStyle/>
                    <a:p>
                      <a:pPr algn="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D3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</a:t>
                      </a:r>
                    </a:p>
                  </a:txBody>
                  <a:tcPr marL="7226" marR="7226" marT="722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8/2,3</a:t>
                      </a:r>
                      <a:endParaRPr lang="en-US" altLang="ja-JP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『LED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の基礎と応用（照明など）</a:t>
                      </a:r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』</a:t>
                      </a:r>
                    </a:p>
                    <a:p>
                      <a:pPr algn="ctr" fontAlgn="ctr"/>
                      <a:r>
                        <a:rPr lang="en-US" altLang="ja-JP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LED</a:t>
                      </a:r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の持つ可能性と生活に与える効果</a:t>
                      </a:r>
                      <a:endParaRPr lang="en-US" altLang="ja-JP" sz="1100" b="0" i="0" u="none" strike="noStrike" dirty="0" smtClean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田中　章人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988">
                <a:tc>
                  <a:txBody>
                    <a:bodyPr/>
                    <a:lstStyle/>
                    <a:p>
                      <a:pPr algn="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D</a:t>
                      </a:r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</a:t>
                      </a:r>
                    </a:p>
                  </a:txBody>
                  <a:tcPr marL="7226" marR="7226" marT="722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9/27,28</a:t>
                      </a:r>
                      <a:endParaRPr lang="en-US" altLang="ja-JP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『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品質</a:t>
                      </a:r>
                      <a:r>
                        <a:rPr lang="ja-JP" altLang="en-US" sz="14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管理の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基礎</a:t>
                      </a:r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』</a:t>
                      </a:r>
                    </a:p>
                    <a:p>
                      <a:pPr algn="ctr" fontAlgn="ctr"/>
                      <a:r>
                        <a:rPr lang="en-US" altLang="ja-JP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QC7</a:t>
                      </a:r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つ道具</a:t>
                      </a:r>
                      <a:r>
                        <a:rPr lang="en-US" altLang="ja-JP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新</a:t>
                      </a:r>
                      <a:r>
                        <a:rPr lang="en-US" altLang="ja-JP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QC</a:t>
                      </a:r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７つ道具および管理図を中心とした</a:t>
                      </a:r>
                      <a:endParaRPr lang="en-US" altLang="ja-JP" sz="1100" b="0" i="0" u="none" strike="noStrike" dirty="0" smtClean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  <a:p>
                      <a:pPr algn="ctr" fontAlgn="ctr"/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品質管理の基礎を身につける</a:t>
                      </a:r>
                      <a:endParaRPr lang="ja-JP" altLang="en-US" sz="1100" b="0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山田　茂</a:t>
                      </a:r>
                      <a:b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</a:br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井上　真二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84">
                <a:tc>
                  <a:txBody>
                    <a:bodyPr/>
                    <a:lstStyle/>
                    <a:p>
                      <a:pPr algn="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D5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</a:t>
                      </a:r>
                    </a:p>
                  </a:txBody>
                  <a:tcPr marL="7226" marR="7226" marT="722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10/4,5</a:t>
                      </a:r>
                      <a:endParaRPr lang="en-US" altLang="ja-JP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『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半導体メモリの実情と次世代メモリへの期待</a:t>
                      </a:r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』</a:t>
                      </a:r>
                    </a:p>
                    <a:p>
                      <a:pPr algn="ctr" fontAlgn="ctr"/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半導体テクノロジの牽引車としてのメモリデバイス</a:t>
                      </a:r>
                      <a:endParaRPr lang="ja-JP" altLang="en-US" sz="1100" b="0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木下</a:t>
                      </a:r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　健太郎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988">
                <a:tc>
                  <a:txBody>
                    <a:bodyPr/>
                    <a:lstStyle/>
                    <a:p>
                      <a:pPr algn="r" fontAlgn="ctr"/>
                      <a:r>
                        <a:rPr lang="ja-JP" altLang="en-US" sz="1200" b="1" i="0" u="none" strike="noStrike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E1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</a:t>
                      </a:r>
                    </a:p>
                  </a:txBody>
                  <a:tcPr marL="7226" marR="7226" marT="722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7/4,11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『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国際経営戦略論</a:t>
                      </a:r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』</a:t>
                      </a:r>
                    </a:p>
                    <a:p>
                      <a:pPr algn="ctr" fontAlgn="ctr"/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国際経営に関する基礎知識とこれを応用する</a:t>
                      </a:r>
                      <a:endParaRPr lang="en-US" altLang="ja-JP" sz="1100" b="0" i="0" u="none" strike="noStrike" dirty="0" smtClean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  <a:p>
                      <a:pPr algn="ctr" fontAlgn="ctr"/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能力を身につけます</a:t>
                      </a:r>
                      <a:endParaRPr lang="en-US" altLang="ja-JP" sz="1100" b="0" i="0" u="none" strike="noStrike" dirty="0" smtClean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永松　利文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84">
                <a:tc>
                  <a:txBody>
                    <a:bodyPr/>
                    <a:lstStyle/>
                    <a:p>
                      <a:pPr algn="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E2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</a:t>
                      </a:r>
                    </a:p>
                  </a:txBody>
                  <a:tcPr marL="7226" marR="7226" marT="722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7/6,13</a:t>
                      </a:r>
                      <a:endParaRPr lang="en-US" altLang="ja-JP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『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バイオ</a:t>
                      </a:r>
                      <a:r>
                        <a:rPr lang="ja-JP" altLang="en-US" sz="14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液体燃料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とニューバイオテクノロジー</a:t>
                      </a:r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』</a:t>
                      </a:r>
                    </a:p>
                    <a:p>
                      <a:pPr algn="ctr" fontAlgn="ctr"/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第２世代バイオエタノール製造プロセス開発</a:t>
                      </a:r>
                      <a:endParaRPr lang="ja-JP" altLang="en-US" sz="1100" b="0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簗瀬　英司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84">
                <a:tc>
                  <a:txBody>
                    <a:bodyPr/>
                    <a:lstStyle/>
                    <a:p>
                      <a:pPr algn="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E3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</a:t>
                      </a:r>
                    </a:p>
                  </a:txBody>
                  <a:tcPr marL="7226" marR="7226" marT="722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7/25,26</a:t>
                      </a:r>
                      <a:endParaRPr lang="en-US" altLang="ja-JP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『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情報通信工学の基礎と応用</a:t>
                      </a:r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』</a:t>
                      </a:r>
                      <a:endParaRPr lang="en-US" altLang="zh-TW" sz="1400" b="1" i="0" u="none" strike="noStrike" dirty="0" smtClean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  <a:p>
                      <a:pPr algn="ctr" fontAlgn="ctr"/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ディジタル信号処理と無線通信システム</a:t>
                      </a:r>
                      <a:endParaRPr lang="en-US" altLang="ja-JP" sz="1100" b="0" i="0" u="none" strike="noStrike" dirty="0" smtClean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笹岡　直人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988">
                <a:tc>
                  <a:txBody>
                    <a:bodyPr/>
                    <a:lstStyle/>
                    <a:p>
                      <a:pPr algn="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E4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</a:t>
                      </a:r>
                    </a:p>
                  </a:txBody>
                  <a:tcPr marL="7226" marR="7226" marT="722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8/5,6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『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パワーエレクトロニクスと燃料電池</a:t>
                      </a:r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』</a:t>
                      </a:r>
                    </a:p>
                    <a:p>
                      <a:pPr algn="ctr" fontAlgn="ctr"/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パワーエレクトロニクス技術を支えるスイッチング技術の</a:t>
                      </a:r>
                      <a:endParaRPr lang="en-US" altLang="ja-JP" sz="1100" b="0" i="0" u="none" strike="noStrike" dirty="0" smtClean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  <a:p>
                      <a:pPr algn="ctr" fontAlgn="ctr"/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基礎と発展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大木　誠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533">
                <a:tc>
                  <a:txBody>
                    <a:bodyPr/>
                    <a:lstStyle/>
                    <a:p>
                      <a:pPr algn="r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E5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8/20,23</a:t>
                      </a:r>
                      <a:endParaRPr lang="en-US" altLang="ja-JP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『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電気工学概論</a:t>
                      </a:r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』</a:t>
                      </a:r>
                    </a:p>
                    <a:p>
                      <a:pPr algn="ctr" fontAlgn="ctr"/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電気工学の基礎を学ぶ</a:t>
                      </a:r>
                      <a:endParaRPr lang="ja-JP" altLang="en-US" sz="1100" b="0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岸田　悟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533">
                <a:tc>
                  <a:txBody>
                    <a:bodyPr/>
                    <a:lstStyle/>
                    <a:p>
                      <a:pPr algn="r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E6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8/28,29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『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経営学総論</a:t>
                      </a:r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』</a:t>
                      </a:r>
                    </a:p>
                    <a:p>
                      <a:pPr algn="ctr" fontAlgn="ctr"/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市場環境のダイナミクスと戦略・組織</a:t>
                      </a:r>
                      <a:endParaRPr lang="en-US" altLang="ja-JP" sz="1100" b="0" i="0" u="none" strike="noStrike" dirty="0" smtClean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小沢　貴史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533">
                <a:tc>
                  <a:txBody>
                    <a:bodyPr/>
                    <a:lstStyle/>
                    <a:p>
                      <a:pPr algn="r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第</a:t>
                      </a: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E7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1" i="0" u="none" strike="noStrike" dirty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</a:t>
                      </a:r>
                    </a:p>
                  </a:txBody>
                  <a:tcPr marL="7226" marR="7226" marT="722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9/25,26</a:t>
                      </a:r>
                      <a:endParaRPr lang="en-US" altLang="ja-JP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『</a:t>
                      </a:r>
                      <a:r>
                        <a:rPr lang="ja-JP" altLang="en-US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回路とシステム</a:t>
                      </a:r>
                      <a:r>
                        <a:rPr lang="en-US" altLang="ja-JP" sz="14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』</a:t>
                      </a:r>
                    </a:p>
                    <a:p>
                      <a:pPr algn="ctr" fontAlgn="ctr"/>
                      <a:r>
                        <a:rPr lang="ja-JP" altLang="en-US" sz="1100" b="0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色々な現象解析に役立つ回路的考え方と応用</a:t>
                      </a:r>
                      <a:endParaRPr lang="en-US" altLang="ja-JP" sz="1100" b="0" i="0" u="none" strike="noStrike" dirty="0" smtClean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1" i="0" u="none" strike="noStrike" dirty="0" smtClean="0">
                          <a:solidFill>
                            <a:srgbClr val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近藤　克哉</a:t>
                      </a:r>
                      <a:endParaRPr lang="ja-JP" altLang="en-US" sz="1200" b="1" i="0" u="none" strike="noStrike" dirty="0">
                        <a:solidFill>
                          <a:srgbClr val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marL="7226" marR="7226" marT="72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453547" y="9491245"/>
            <a:ext cx="59509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200" dirty="0"/>
              <a:t>(</a:t>
            </a:r>
            <a:r>
              <a:rPr lang="ja-JP" altLang="ja-JP" sz="1200" dirty="0"/>
              <a:t>※</a:t>
            </a:r>
            <a:r>
              <a:rPr lang="en-US" altLang="ja-JP" sz="1200" dirty="0"/>
              <a:t>D</a:t>
            </a:r>
            <a:r>
              <a:rPr lang="ja-JP" altLang="ja-JP" sz="1200" dirty="0"/>
              <a:t>は次世代デバイス技術者育成セミナー，</a:t>
            </a:r>
            <a:r>
              <a:rPr lang="en-US" altLang="ja-JP" sz="1200" dirty="0"/>
              <a:t>E</a:t>
            </a:r>
            <a:r>
              <a:rPr lang="ja-JP" altLang="ja-JP" sz="1200" dirty="0"/>
              <a:t>は②自然エネルギー等技術者育成セミナー</a:t>
            </a:r>
            <a:r>
              <a:rPr lang="en-US" altLang="ja-JP" sz="1200" dirty="0"/>
              <a:t>)</a:t>
            </a:r>
            <a:endParaRPr lang="ja-JP" altLang="ja-JP" sz="1200" dirty="0"/>
          </a:p>
          <a:p>
            <a:r>
              <a:rPr lang="en-US" altLang="ja-JP" sz="1200" dirty="0"/>
              <a:t/>
            </a:r>
            <a:br>
              <a:rPr lang="en-US" altLang="ja-JP" sz="1200" dirty="0"/>
            </a:br>
            <a:endParaRPr kumimoji="1" lang="ja-JP" altLang="en-US" sz="1200" dirty="0"/>
          </a:p>
        </p:txBody>
      </p:sp>
      <p:sp>
        <p:nvSpPr>
          <p:cNvPr id="16" name="雲 15"/>
          <p:cNvSpPr/>
          <p:nvPr/>
        </p:nvSpPr>
        <p:spPr>
          <a:xfrm>
            <a:off x="4869160" y="2360712"/>
            <a:ext cx="1584176" cy="864096"/>
          </a:xfrm>
          <a:prstGeom prst="cloud">
            <a:avLst/>
          </a:prstGeom>
          <a:noFill/>
          <a:ln w="57150">
            <a:solidFill>
              <a:srgbClr val="33CC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2800" b="1" dirty="0" smtClean="0">
                <a:solidFill>
                  <a:srgbClr val="33CCFF"/>
                </a:solidFill>
                <a:latin typeface="HG丸ｺﾞｼｯｸM-PRO" pitchFamily="50" charset="-128"/>
                <a:ea typeface="HG丸ｺﾞｼｯｸM-PRO" pitchFamily="50" charset="-128"/>
              </a:rPr>
              <a:t>前期</a:t>
            </a:r>
            <a:endParaRPr kumimoji="1" lang="ja-JP" altLang="en-US" sz="2800" b="1" dirty="0">
              <a:solidFill>
                <a:srgbClr val="33CCFF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116632" y="704528"/>
            <a:ext cx="6595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dirty="0" smtClean="0"/>
              <a:t>技術者スキルアップ研修プログラム申込書</a:t>
            </a:r>
            <a:endParaRPr kumimoji="1" lang="ja-JP" altLang="en-US" sz="28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412789" y="1313691"/>
            <a:ext cx="60324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ja-JP" sz="1200" dirty="0" smtClean="0">
                <a:latin typeface="ＭＳ ゴシック" pitchFamily="49" charset="-128"/>
                <a:ea typeface="ＭＳ ゴシック" pitchFamily="49" charset="-128"/>
              </a:rPr>
              <a:t>申し込み先</a:t>
            </a:r>
            <a:r>
              <a:rPr lang="ja-JP" altLang="ja-JP" sz="1200" dirty="0">
                <a:latin typeface="ＭＳ ゴシック" pitchFamily="49" charset="-128"/>
                <a:ea typeface="ＭＳ ゴシック" pitchFamily="49" charset="-128"/>
              </a:rPr>
              <a:t>　　　　鳥取大学工学部附属電子ディスプレイ研究</a:t>
            </a:r>
            <a:r>
              <a:rPr lang="ja-JP" altLang="ja-JP" sz="1200" dirty="0" smtClean="0">
                <a:latin typeface="ＭＳ ゴシック" pitchFamily="49" charset="-128"/>
                <a:ea typeface="ＭＳ ゴシック" pitchFamily="49" charset="-128"/>
              </a:rPr>
              <a:t>センター</a:t>
            </a:r>
            <a:r>
              <a:rPr lang="ja-JP" altLang="en-US" sz="1200" dirty="0" smtClean="0">
                <a:latin typeface="ＭＳ ゴシック" pitchFamily="49" charset="-128"/>
                <a:ea typeface="ＭＳ ゴシック" pitchFamily="49" charset="-128"/>
              </a:rPr>
              <a:t>　事務局</a:t>
            </a:r>
            <a:endParaRPr lang="ja-JP" altLang="ja-JP" sz="1200" dirty="0"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ja-JP" altLang="ja-JP" sz="1200" dirty="0">
                <a:latin typeface="ＭＳ ゴシック" pitchFamily="49" charset="-128"/>
                <a:ea typeface="ＭＳ ゴシック" pitchFamily="49" charset="-128"/>
              </a:rPr>
              <a:t>　　　　　　　　　</a:t>
            </a:r>
            <a:r>
              <a:rPr lang="en-US" altLang="ja-JP" sz="1200" dirty="0" smtClean="0">
                <a:latin typeface="ＭＳ ゴシック" pitchFamily="49" charset="-128"/>
                <a:ea typeface="ＭＳ ゴシック" pitchFamily="49" charset="-128"/>
              </a:rPr>
              <a:t>TEL</a:t>
            </a:r>
            <a:r>
              <a:rPr lang="ja-JP" altLang="ja-JP" sz="1200" dirty="0" err="1">
                <a:latin typeface="ＭＳ ゴシック" pitchFamily="49" charset="-128"/>
                <a:ea typeface="ＭＳ ゴシック" pitchFamily="49" charset="-128"/>
              </a:rPr>
              <a:t>，</a:t>
            </a:r>
            <a:r>
              <a:rPr lang="en-US" altLang="ja-JP" sz="1200" dirty="0">
                <a:latin typeface="ＭＳ ゴシック" pitchFamily="49" charset="-128"/>
                <a:ea typeface="ＭＳ ゴシック" pitchFamily="49" charset="-128"/>
              </a:rPr>
              <a:t>FAX</a:t>
            </a:r>
            <a:r>
              <a:rPr lang="ja-JP" altLang="ja-JP" sz="1200" dirty="0">
                <a:latin typeface="ＭＳ ゴシック" pitchFamily="49" charset="-128"/>
                <a:ea typeface="ＭＳ ゴシック" pitchFamily="49" charset="-128"/>
              </a:rPr>
              <a:t>：</a:t>
            </a:r>
            <a:r>
              <a:rPr lang="en-US" altLang="ja-JP" sz="1200" dirty="0">
                <a:latin typeface="ＭＳ ゴシック" pitchFamily="49" charset="-128"/>
                <a:ea typeface="ＭＳ ゴシック" pitchFamily="49" charset="-128"/>
              </a:rPr>
              <a:t>0857-31-6738</a:t>
            </a:r>
            <a:endParaRPr lang="ja-JP" altLang="ja-JP" sz="1200" dirty="0"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ja-JP" altLang="ja-JP" sz="1200" dirty="0">
                <a:latin typeface="ＭＳ ゴシック" pitchFamily="49" charset="-128"/>
                <a:ea typeface="ＭＳ ゴシック" pitchFamily="49" charset="-128"/>
              </a:rPr>
              <a:t>　　　　　　　　　</a:t>
            </a:r>
            <a:r>
              <a:rPr lang="en-US" altLang="ja-JP" sz="1200" dirty="0" smtClean="0">
                <a:latin typeface="ＭＳ ゴシック" pitchFamily="49" charset="-128"/>
                <a:ea typeface="ＭＳ ゴシック" pitchFamily="49" charset="-128"/>
              </a:rPr>
              <a:t>E-mail</a:t>
            </a:r>
            <a:r>
              <a:rPr lang="ja-JP" altLang="ja-JP" sz="1200" dirty="0">
                <a:latin typeface="ＭＳ ゴシック" pitchFamily="49" charset="-128"/>
                <a:ea typeface="ＭＳ ゴシック" pitchFamily="49" charset="-128"/>
              </a:rPr>
              <a:t>：</a:t>
            </a:r>
            <a:r>
              <a:rPr lang="en-US" altLang="ja-JP" sz="1200" dirty="0">
                <a:latin typeface="ＭＳ ゴシック" pitchFamily="49" charset="-128"/>
                <a:ea typeface="ＭＳ ゴシック" pitchFamily="49" charset="-128"/>
              </a:rPr>
              <a:t>tedrec02@adm.tottori-u.ac.jp</a:t>
            </a:r>
            <a:endParaRPr lang="ja-JP" altLang="ja-JP" sz="1200" dirty="0">
              <a:latin typeface="ＭＳ ゴシック" pitchFamily="49" charset="-128"/>
              <a:ea typeface="ＭＳ ゴシック" pitchFamily="49" charset="-128"/>
            </a:endParaRPr>
          </a:p>
          <a:p>
            <a:endParaRPr kumimoji="1" lang="ja-JP" altLang="en-US" sz="1200" dirty="0">
              <a:latin typeface="ＭＳ ゴシック" pitchFamily="49" charset="-128"/>
              <a:ea typeface="ＭＳ ゴシック" pitchFamily="49" charset="-128"/>
            </a:endParaRPr>
          </a:p>
        </p:txBody>
      </p:sp>
      <p:graphicFrame>
        <p:nvGraphicFramePr>
          <p:cNvPr id="6" name="表 5"/>
          <p:cNvGraphicFramePr>
            <a:graphicFrameLocks noGrp="1"/>
          </p:cNvGraphicFramePr>
          <p:nvPr/>
        </p:nvGraphicFramePr>
        <p:xfrm>
          <a:off x="296652" y="2334360"/>
          <a:ext cx="6228692" cy="2042576"/>
        </p:xfrm>
        <a:graphic>
          <a:graphicData uri="http://schemas.openxmlformats.org/drawingml/2006/table">
            <a:tbl>
              <a:tblPr/>
              <a:tblGrid>
                <a:gridCol w="1325402"/>
                <a:gridCol w="4903290"/>
              </a:tblGrid>
              <a:tr h="2553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200" kern="100" dirty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送信日</a:t>
                      </a: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1200" kern="100" dirty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御</a:t>
                      </a:r>
                      <a:r>
                        <a:rPr lang="ja-JP" sz="1200" kern="100" dirty="0" smtClean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社名</a:t>
                      </a:r>
                      <a:endParaRPr lang="ja-JP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200" kern="100" dirty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送信者氏名</a:t>
                      </a: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1200" kern="100" dirty="0" smtClean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推薦者</a:t>
                      </a:r>
                      <a:endParaRPr lang="ja-JP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1200" kern="100" dirty="0" smtClean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住所</a:t>
                      </a:r>
                      <a:endParaRPr lang="ja-JP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ja-JP" sz="1200" kern="100" dirty="0" smtClean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TEL</a:t>
                      </a:r>
                      <a:endParaRPr lang="ja-JP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FAX</a:t>
                      </a:r>
                      <a:endParaRPr lang="ja-JP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E-mail</a:t>
                      </a:r>
                      <a:endParaRPr lang="ja-JP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表 6"/>
          <p:cNvGraphicFramePr>
            <a:graphicFrameLocks noGrp="1"/>
          </p:cNvGraphicFramePr>
          <p:nvPr/>
        </p:nvGraphicFramePr>
        <p:xfrm>
          <a:off x="260649" y="4808984"/>
          <a:ext cx="6264695" cy="1944215"/>
        </p:xfrm>
        <a:graphic>
          <a:graphicData uri="http://schemas.openxmlformats.org/drawingml/2006/table">
            <a:tbl>
              <a:tblPr/>
              <a:tblGrid>
                <a:gridCol w="985362"/>
                <a:gridCol w="899642"/>
                <a:gridCol w="1058403"/>
                <a:gridCol w="2385184"/>
                <a:gridCol w="936104"/>
              </a:tblGrid>
              <a:tr h="2777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200" kern="100" dirty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所属</a:t>
                      </a: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200" kern="100" dirty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氏名</a:t>
                      </a: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200" kern="100" dirty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ふりがな</a:t>
                      </a: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altLang="en-US" sz="1200" kern="100" dirty="0" smtClean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受講科目</a:t>
                      </a:r>
                      <a:endParaRPr lang="ja-JP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altLang="en-US" sz="1200" kern="100" dirty="0" smtClean="0">
                          <a:latin typeface="ＭＳ ゴシック" pitchFamily="49" charset="-128"/>
                          <a:ea typeface="ＭＳ ゴシック" pitchFamily="49" charset="-128"/>
                          <a:cs typeface="Times New Roman"/>
                        </a:rPr>
                        <a:t>開講日</a:t>
                      </a:r>
                      <a:endParaRPr lang="ja-JP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200" kern="100" dirty="0">
                        <a:latin typeface="ＭＳ ゴシック" pitchFamily="49" charset="-128"/>
                        <a:ea typeface="ＭＳ ゴシック" pitchFamily="49" charset="-128"/>
                        <a:cs typeface="Times New Roman"/>
                      </a:endParaRPr>
                    </a:p>
                  </a:txBody>
                  <a:tcPr marL="50201" marR="502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テキスト ボックス 7"/>
          <p:cNvSpPr txBox="1"/>
          <p:nvPr/>
        </p:nvSpPr>
        <p:spPr>
          <a:xfrm>
            <a:off x="188640" y="2000672"/>
            <a:ext cx="65280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ja-JP" sz="1200" dirty="0"/>
              <a:t>＊申込書にご記入の上</a:t>
            </a:r>
            <a:r>
              <a:rPr lang="ja-JP" altLang="ja-JP" sz="1200" dirty="0" smtClean="0"/>
              <a:t>，</a:t>
            </a:r>
            <a:r>
              <a:rPr lang="en-US" altLang="ja-JP" sz="1200" dirty="0" smtClean="0"/>
              <a:t>E-mail</a:t>
            </a:r>
            <a:r>
              <a:rPr lang="ja-JP" altLang="ja-JP" sz="1200" dirty="0" smtClean="0"/>
              <a:t>または</a:t>
            </a:r>
            <a:r>
              <a:rPr lang="en-US" altLang="ja-JP" sz="1200" dirty="0" smtClean="0"/>
              <a:t>FAX</a:t>
            </a:r>
            <a:r>
              <a:rPr lang="ja-JP" altLang="ja-JP" sz="1200" dirty="0" err="1" smtClean="0"/>
              <a:t>にて</a:t>
            </a:r>
            <a:r>
              <a:rPr lang="ja-JP" altLang="ja-JP" sz="1200" dirty="0"/>
              <a:t>お申し込みください</a:t>
            </a:r>
            <a:r>
              <a:rPr lang="ja-JP" altLang="ja-JP" sz="1200" dirty="0" smtClean="0"/>
              <a:t>。</a:t>
            </a:r>
            <a:r>
              <a:rPr lang="ja-JP" altLang="en-US" sz="1200" dirty="0" smtClean="0"/>
              <a:t>開講日の明記をお願い致します。</a:t>
            </a:r>
            <a:endParaRPr lang="en-US" altLang="ja-JP" sz="1200" dirty="0" smtClean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52022" y="4531985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ja-JP" sz="1200" dirty="0"/>
              <a:t>■</a:t>
            </a:r>
            <a:r>
              <a:rPr lang="ja-JP" altLang="ja-JP" sz="1200" dirty="0" smtClean="0"/>
              <a:t>参加者</a:t>
            </a:r>
            <a:endParaRPr lang="ja-JP" altLang="ja-JP" sz="12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69380" y="7622520"/>
            <a:ext cx="3507692" cy="19389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ja-JP" altLang="ja-JP" sz="1200" dirty="0">
                <a:latin typeface="ＭＳ Ｐゴシック" pitchFamily="50" charset="-128"/>
                <a:ea typeface="ＭＳ Ｐゴシック" pitchFamily="50" charset="-128"/>
              </a:rPr>
              <a:t>【お問い合わせ先】</a:t>
            </a:r>
            <a:r>
              <a:rPr lang="en-US" altLang="ja-JP" sz="1200" dirty="0">
                <a:latin typeface="ＭＳ Ｐゴシック" pitchFamily="50" charset="-128"/>
                <a:ea typeface="ＭＳ Ｐゴシック" pitchFamily="50" charset="-128"/>
              </a:rPr>
              <a:t> </a:t>
            </a:r>
            <a:endParaRPr lang="en-US" altLang="ja-JP" sz="1200" dirty="0" smtClean="0">
              <a:latin typeface="ＭＳ Ｐゴシック" pitchFamily="50" charset="-128"/>
              <a:ea typeface="ＭＳ Ｐゴシック" pitchFamily="50" charset="-128"/>
            </a:endParaRPr>
          </a:p>
          <a:p>
            <a:pPr algn="ctr"/>
            <a:endParaRPr lang="en-US" altLang="ja-JP" sz="1200" dirty="0" smtClean="0">
              <a:latin typeface="ＭＳ Ｐゴシック" pitchFamily="50" charset="-128"/>
              <a:ea typeface="ＭＳ Ｐゴシック" pitchFamily="50" charset="-128"/>
            </a:endParaRPr>
          </a:p>
          <a:p>
            <a:pPr algn="ctr"/>
            <a:endParaRPr lang="en-US" altLang="ja-JP" sz="1200" dirty="0">
              <a:latin typeface="ＭＳ Ｐゴシック" pitchFamily="50" charset="-128"/>
              <a:ea typeface="ＭＳ Ｐゴシック" pitchFamily="50" charset="-128"/>
            </a:endParaRPr>
          </a:p>
          <a:p>
            <a:pPr algn="ctr"/>
            <a:endParaRPr lang="en-US" altLang="ja-JP" sz="1200" dirty="0" smtClean="0">
              <a:latin typeface="ＭＳ Ｐゴシック" pitchFamily="50" charset="-128"/>
              <a:ea typeface="ＭＳ Ｐゴシック" pitchFamily="50" charset="-128"/>
            </a:endParaRPr>
          </a:p>
          <a:p>
            <a:pPr algn="ctr"/>
            <a:endParaRPr lang="en-US" altLang="ja-JP" sz="1200" dirty="0">
              <a:latin typeface="ＭＳ Ｐゴシック" pitchFamily="50" charset="-128"/>
              <a:ea typeface="ＭＳ Ｐゴシック" pitchFamily="50" charset="-128"/>
            </a:endParaRPr>
          </a:p>
          <a:p>
            <a:pPr algn="ctr"/>
            <a:endParaRPr lang="ja-JP" altLang="ja-JP" sz="1200" dirty="0">
              <a:latin typeface="ＭＳ Ｐゴシック" pitchFamily="50" charset="-128"/>
              <a:ea typeface="ＭＳ Ｐゴシック" pitchFamily="50" charset="-128"/>
            </a:endParaRPr>
          </a:p>
          <a:p>
            <a:pPr algn="ctr"/>
            <a:r>
              <a:rPr lang="ja-JP" altLang="ja-JP" sz="1200" dirty="0">
                <a:latin typeface="ＭＳ Ｐゴシック" pitchFamily="50" charset="-128"/>
                <a:ea typeface="ＭＳ Ｐゴシック" pitchFamily="50" charset="-128"/>
              </a:rPr>
              <a:t>鳥取大学工学部附属電子ディスプレイ研究センター</a:t>
            </a:r>
          </a:p>
          <a:p>
            <a:pPr algn="ctr"/>
            <a:r>
              <a:rPr lang="ja-JP" altLang="ja-JP" sz="1200" dirty="0">
                <a:latin typeface="ＭＳ Ｐゴシック" pitchFamily="50" charset="-128"/>
                <a:ea typeface="ＭＳ Ｐゴシック" pitchFamily="50" charset="-128"/>
              </a:rPr>
              <a:t>〒</a:t>
            </a:r>
            <a:r>
              <a:rPr lang="en-US" altLang="ja-JP" sz="1200" dirty="0">
                <a:latin typeface="ＭＳ Ｐゴシック" pitchFamily="50" charset="-128"/>
                <a:ea typeface="ＭＳ Ｐゴシック" pitchFamily="50" charset="-128"/>
              </a:rPr>
              <a:t>680-8552</a:t>
            </a:r>
            <a:r>
              <a:rPr lang="ja-JP" altLang="ja-JP" sz="1200" dirty="0">
                <a:latin typeface="ＭＳ Ｐゴシック" pitchFamily="50" charset="-128"/>
                <a:ea typeface="ＭＳ Ｐゴシック" pitchFamily="50" charset="-128"/>
              </a:rPr>
              <a:t>　鳥取市湖山町南</a:t>
            </a:r>
            <a:r>
              <a:rPr lang="en-US" altLang="ja-JP" sz="1200" dirty="0">
                <a:latin typeface="ＭＳ Ｐゴシック" pitchFamily="50" charset="-128"/>
                <a:ea typeface="ＭＳ Ｐゴシック" pitchFamily="50" charset="-128"/>
              </a:rPr>
              <a:t>4</a:t>
            </a:r>
            <a:r>
              <a:rPr lang="ja-JP" altLang="ja-JP" sz="1200" dirty="0">
                <a:latin typeface="ＭＳ Ｐゴシック" pitchFamily="50" charset="-128"/>
                <a:ea typeface="ＭＳ Ｐゴシック" pitchFamily="50" charset="-128"/>
              </a:rPr>
              <a:t>丁目</a:t>
            </a:r>
            <a:r>
              <a:rPr lang="en-US" altLang="ja-JP" sz="1200" dirty="0">
                <a:latin typeface="ＭＳ Ｐゴシック" pitchFamily="50" charset="-128"/>
                <a:ea typeface="ＭＳ Ｐゴシック" pitchFamily="50" charset="-128"/>
              </a:rPr>
              <a:t>101</a:t>
            </a:r>
            <a:r>
              <a:rPr lang="ja-JP" altLang="ja-JP" sz="1200" dirty="0">
                <a:latin typeface="ＭＳ Ｐゴシック" pitchFamily="50" charset="-128"/>
                <a:ea typeface="ＭＳ Ｐゴシック" pitchFamily="50" charset="-128"/>
              </a:rPr>
              <a:t>番地</a:t>
            </a:r>
          </a:p>
          <a:p>
            <a:pPr algn="ctr"/>
            <a:r>
              <a:rPr lang="en-US" altLang="ja-JP" sz="1200" dirty="0">
                <a:latin typeface="ＭＳ Ｐゴシック" pitchFamily="50" charset="-128"/>
                <a:ea typeface="ＭＳ Ｐゴシック" pitchFamily="50" charset="-128"/>
              </a:rPr>
              <a:t>TEL</a:t>
            </a:r>
            <a:r>
              <a:rPr lang="ja-JP" altLang="ja-JP" sz="1200" dirty="0">
                <a:latin typeface="ＭＳ Ｐゴシック" pitchFamily="50" charset="-128"/>
                <a:ea typeface="ＭＳ Ｐゴシック" pitchFamily="50" charset="-128"/>
              </a:rPr>
              <a:t>・</a:t>
            </a:r>
            <a:r>
              <a:rPr lang="en-US" altLang="ja-JP" sz="1200" dirty="0">
                <a:latin typeface="ＭＳ Ｐゴシック" pitchFamily="50" charset="-128"/>
                <a:ea typeface="ＭＳ Ｐゴシック" pitchFamily="50" charset="-128"/>
              </a:rPr>
              <a:t>FAX:0857-31-6738</a:t>
            </a:r>
            <a:endParaRPr lang="ja-JP" altLang="ja-JP" sz="1200" dirty="0">
              <a:latin typeface="ＭＳ Ｐゴシック" pitchFamily="50" charset="-128"/>
              <a:ea typeface="ＭＳ Ｐゴシック" pitchFamily="50" charset="-128"/>
            </a:endParaRPr>
          </a:p>
          <a:p>
            <a:pPr algn="ctr"/>
            <a:r>
              <a:rPr lang="en-US" altLang="ja-JP" sz="1200" dirty="0">
                <a:latin typeface="ＭＳ Ｐゴシック" pitchFamily="50" charset="-128"/>
                <a:ea typeface="ＭＳ Ｐゴシック" pitchFamily="50" charset="-128"/>
              </a:rPr>
              <a:t>E-mail: </a:t>
            </a:r>
            <a:r>
              <a:rPr lang="en-US" altLang="ja-JP" sz="1200" dirty="0" smtClean="0">
                <a:latin typeface="ＭＳ Ｐゴシック" pitchFamily="50" charset="-128"/>
                <a:ea typeface="ＭＳ Ｐゴシック" pitchFamily="50" charset="-128"/>
              </a:rPr>
              <a:t>tedrec02@adm.tottori-u.ac.jp</a:t>
            </a:r>
            <a:endParaRPr kumimoji="1" lang="ja-JP" altLang="en-US" sz="1200" dirty="0">
              <a:latin typeface="ＭＳ Ｐゴシック" pitchFamily="50" charset="-128"/>
              <a:ea typeface="ＭＳ Ｐゴシック" pitchFamily="50" charset="-128"/>
            </a:endParaRPr>
          </a:p>
        </p:txBody>
      </p:sp>
      <p:pic>
        <p:nvPicPr>
          <p:cNvPr id="11" name="図 1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6712" y="7977336"/>
            <a:ext cx="27813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図 11" descr="C:\Documents and Settings\BUTSURI\デスクトップ\シンボルマーク縦基本（GIF)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1128" y="7542212"/>
            <a:ext cx="17621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テキスト ボックス 12"/>
          <p:cNvSpPr txBox="1"/>
          <p:nvPr/>
        </p:nvSpPr>
        <p:spPr>
          <a:xfrm>
            <a:off x="260648" y="6826949"/>
            <a:ext cx="51860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ja-JP" sz="1200" dirty="0" smtClean="0">
                <a:latin typeface="ＭＳ ゴシック" pitchFamily="49" charset="-128"/>
                <a:ea typeface="ＭＳ ゴシック" pitchFamily="49" charset="-128"/>
              </a:rPr>
              <a:t>＊</a:t>
            </a:r>
            <a:r>
              <a:rPr lang="ja-JP" altLang="en-US" sz="1200" dirty="0" smtClean="0">
                <a:latin typeface="ＭＳ ゴシック" pitchFamily="49" charset="-128"/>
                <a:ea typeface="ＭＳ ゴシック" pitchFamily="49" charset="-128"/>
              </a:rPr>
              <a:t>講義の受講申し込みについては</a:t>
            </a:r>
            <a:r>
              <a:rPr lang="en-US" altLang="ja-JP" sz="1200" dirty="0" smtClean="0">
                <a:latin typeface="ＭＳ ゴシック" pitchFamily="49" charset="-128"/>
                <a:ea typeface="ＭＳ ゴシック" pitchFamily="49" charset="-128"/>
              </a:rPr>
              <a:t>1</a:t>
            </a:r>
            <a:r>
              <a:rPr lang="ja-JP" altLang="en-US" sz="1200" dirty="0" smtClean="0">
                <a:latin typeface="ＭＳ ゴシック" pitchFamily="49" charset="-128"/>
                <a:ea typeface="ＭＳ ゴシック" pitchFamily="49" charset="-128"/>
              </a:rPr>
              <a:t>講義からお申込み可能です。</a:t>
            </a:r>
            <a:endParaRPr lang="en-US" altLang="ja-JP" sz="1200" dirty="0" smtClean="0"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ja-JP" altLang="en-US" sz="1200" dirty="0" smtClean="0">
                <a:latin typeface="ＭＳ ゴシック" pitchFamily="49" charset="-128"/>
                <a:ea typeface="ＭＳ ゴシック" pitchFamily="49" charset="-128"/>
              </a:rPr>
              <a:t>　講義の申し込み締め切りは，講義開催日の</a:t>
            </a:r>
            <a:r>
              <a:rPr lang="en-US" altLang="ja-JP" sz="1200" dirty="0" smtClean="0">
                <a:latin typeface="ＭＳ ゴシック" pitchFamily="49" charset="-128"/>
                <a:ea typeface="ＭＳ ゴシック" pitchFamily="49" charset="-128"/>
              </a:rPr>
              <a:t>1</a:t>
            </a:r>
            <a:r>
              <a:rPr lang="ja-JP" altLang="en-US" sz="1200" dirty="0" smtClean="0">
                <a:latin typeface="ＭＳ ゴシック" pitchFamily="49" charset="-128"/>
                <a:ea typeface="ＭＳ ゴシック" pitchFamily="49" charset="-128"/>
              </a:rPr>
              <a:t>週間前としておりますが</a:t>
            </a:r>
            <a:r>
              <a:rPr lang="en-US" altLang="ja-JP" sz="1200" dirty="0" smtClean="0">
                <a:latin typeface="ＭＳ ゴシック" pitchFamily="49" charset="-128"/>
                <a:ea typeface="ＭＳ ゴシック" pitchFamily="49" charset="-128"/>
              </a:rPr>
              <a:t>,</a:t>
            </a:r>
          </a:p>
          <a:p>
            <a:r>
              <a:rPr kumimoji="1" lang="ja-JP" altLang="en-US" sz="1200" dirty="0" smtClean="0">
                <a:latin typeface="ＭＳ ゴシック" pitchFamily="49" charset="-128"/>
                <a:ea typeface="ＭＳ ゴシック" pitchFamily="49" charset="-128"/>
              </a:rPr>
              <a:t>　</a:t>
            </a:r>
            <a:r>
              <a:rPr lang="ja-JP" altLang="en-US" sz="1200" dirty="0" smtClean="0">
                <a:latin typeface="ＭＳ ゴシック" pitchFamily="49" charset="-128"/>
                <a:ea typeface="ＭＳ ゴシック" pitchFamily="49" charset="-128"/>
              </a:rPr>
              <a:t>追加申し込みも可能ですので，是非ご参加ください。</a:t>
            </a:r>
            <a:endParaRPr kumimoji="1" lang="ja-JP" altLang="en-US" sz="1200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Grace</Template>
  <TotalTime>564</TotalTime>
  <Words>400</Words>
  <Application>Microsoft Office PowerPoint</Application>
  <PresentationFormat>A4 210 x 297 mm</PresentationFormat>
  <Paragraphs>138</Paragraphs>
  <Slides>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テーマ</vt:lpstr>
      <vt:lpstr>スライド 1</vt:lpstr>
      <vt:lpstr>スライド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BUTSURI</dc:creator>
  <cp:lastModifiedBy>tedrec</cp:lastModifiedBy>
  <cp:revision>71</cp:revision>
  <cp:lastPrinted>2012-02-16T05:15:09Z</cp:lastPrinted>
  <dcterms:created xsi:type="dcterms:W3CDTF">2011-10-19T06:09:33Z</dcterms:created>
  <dcterms:modified xsi:type="dcterms:W3CDTF">2013-05-21T01:19:24Z</dcterms:modified>
</cp:coreProperties>
</file>